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9" r:id="rId3"/>
    <p:sldId id="257" r:id="rId4"/>
    <p:sldId id="267" r:id="rId5"/>
    <p:sldId id="266" r:id="rId6"/>
    <p:sldId id="272" r:id="rId7"/>
    <p:sldId id="270" r:id="rId8"/>
    <p:sldId id="271" r:id="rId9"/>
    <p:sldId id="268" r:id="rId10"/>
    <p:sldId id="274" r:id="rId11"/>
    <p:sldId id="275" r:id="rId12"/>
    <p:sldId id="276" r:id="rId13"/>
    <p:sldId id="264" r:id="rId14"/>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08" autoAdjust="0"/>
    <p:restoredTop sz="94660"/>
  </p:normalViewPr>
  <p:slideViewPr>
    <p:cSldViewPr>
      <p:cViewPr>
        <p:scale>
          <a:sx n="33" d="100"/>
          <a:sy n="33" d="100"/>
        </p:scale>
        <p:origin x="702" y="13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a:solidFill>
                  <a:schemeClr val="bg1"/>
                </a:solidFill>
                <a:latin typeface="Consolas"/>
                <a:cs typeface="Consolas"/>
              </a:defRPr>
            </a:lvl1pPr>
          </a:lstStyle>
          <a:p>
            <a:endParaRPr/>
          </a:p>
        </p:txBody>
      </p:sp>
      <p:sp>
        <p:nvSpPr>
          <p:cNvPr id="3" name="Holder 3"/>
          <p:cNvSpPr>
            <a:spLocks noGrp="1"/>
          </p:cNvSpPr>
          <p:nvPr>
            <p:ph type="body" idx="1"/>
          </p:nvPr>
        </p:nvSpPr>
        <p:spPr/>
        <p:txBody>
          <a:bodyPr lIns="0" tIns="0" rIns="0" bIns="0"/>
          <a:lstStyle>
            <a:lvl1pPr>
              <a:defRPr sz="6650" b="0" i="0">
                <a:solidFill>
                  <a:schemeClr val="bg1"/>
                </a:solidFill>
                <a:latin typeface="Consolas"/>
                <a:cs typeface="Consola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a:solidFill>
                  <a:schemeClr val="bg1"/>
                </a:solidFill>
                <a:latin typeface="Consolas"/>
                <a:cs typeface="Consolas"/>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a:solidFill>
                  <a:schemeClr val="bg1"/>
                </a:solidFill>
                <a:latin typeface="Consolas"/>
                <a:cs typeface="Consola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17" name="bg object 17"/>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a:p>
        </p:txBody>
      </p:sp>
      <p:sp>
        <p:nvSpPr>
          <p:cNvPr id="18" name="bg object 18"/>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a:p>
        </p:txBody>
      </p:sp>
      <p:sp>
        <p:nvSpPr>
          <p:cNvPr id="19" name="bg object 19"/>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a:endParaRPr/>
          </a:p>
        </p:txBody>
      </p:sp>
      <p:sp>
        <p:nvSpPr>
          <p:cNvPr id="20" name="bg object 20"/>
          <p:cNvSpPr/>
          <p:nvPr/>
        </p:nvSpPr>
        <p:spPr>
          <a:xfrm>
            <a:off x="15919831" y="678916"/>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a:endParaRPr/>
          </a:p>
        </p:txBody>
      </p:sp>
      <p:sp>
        <p:nvSpPr>
          <p:cNvPr id="21" name="bg object 21"/>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a:p>
        </p:txBody>
      </p:sp>
      <p:sp>
        <p:nvSpPr>
          <p:cNvPr id="2" name="Holder 2"/>
          <p:cNvSpPr>
            <a:spLocks noGrp="1"/>
          </p:cNvSpPr>
          <p:nvPr>
            <p:ph type="title"/>
          </p:nvPr>
        </p:nvSpPr>
        <p:spPr>
          <a:xfrm>
            <a:off x="813866" y="1342713"/>
            <a:ext cx="16672967" cy="877569"/>
          </a:xfrm>
          <a:prstGeom prst="rect">
            <a:avLst/>
          </a:prstGeom>
        </p:spPr>
        <p:txBody>
          <a:bodyPr wrap="square" lIns="0" tIns="0" rIns="0" bIns="0">
            <a:spAutoFit/>
          </a:bodyPr>
          <a:lstStyle>
            <a:lvl1pPr>
              <a:defRPr sz="5600" b="0" i="0">
                <a:solidFill>
                  <a:schemeClr val="bg1"/>
                </a:solidFill>
                <a:latin typeface="Consolas"/>
                <a:cs typeface="Consolas"/>
              </a:defRPr>
            </a:lvl1pPr>
          </a:lstStyle>
          <a:p>
            <a:endParaRPr/>
          </a:p>
        </p:txBody>
      </p:sp>
      <p:sp>
        <p:nvSpPr>
          <p:cNvPr id="3" name="Holder 3"/>
          <p:cNvSpPr>
            <a:spLocks noGrp="1"/>
          </p:cNvSpPr>
          <p:nvPr>
            <p:ph type="body" idx="1"/>
          </p:nvPr>
        </p:nvSpPr>
        <p:spPr>
          <a:xfrm>
            <a:off x="7355052" y="2537428"/>
            <a:ext cx="7351394" cy="3072129"/>
          </a:xfrm>
          <a:prstGeom prst="rect">
            <a:avLst/>
          </a:prstGeom>
        </p:spPr>
        <p:txBody>
          <a:bodyPr wrap="square" lIns="0" tIns="0" rIns="0" bIns="0">
            <a:spAutoFit/>
          </a:bodyPr>
          <a:lstStyle>
            <a:lvl1pPr>
              <a:defRPr sz="6650" b="0" i="0">
                <a:solidFill>
                  <a:schemeClr val="bg1"/>
                </a:solidFill>
                <a:latin typeface="Consolas"/>
                <a:cs typeface="Consolas"/>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6.png"/><Relationship Id="rId5" Type="http://schemas.openxmlformats.org/officeDocument/2006/relationships/image" Target="../media/image12.png"/><Relationship Id="rId10"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21836" y="1064711"/>
            <a:ext cx="15442565" cy="8155940"/>
            <a:chOff x="1421836" y="1064711"/>
            <a:chExt cx="15442565" cy="8155940"/>
          </a:xfrm>
        </p:grpSpPr>
        <p:sp>
          <p:nvSpPr>
            <p:cNvPr id="4" name="object 4"/>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a:spLocks noGrp="1"/>
          </p:cNvSpPr>
          <p:nvPr>
            <p:ph type="body" idx="1"/>
          </p:nvPr>
        </p:nvSpPr>
        <p:spPr>
          <a:xfrm>
            <a:off x="3768052" y="2564527"/>
            <a:ext cx="10750132" cy="5170646"/>
          </a:xfrm>
          <a:prstGeom prst="rect">
            <a:avLst/>
          </a:prstGeom>
        </p:spPr>
        <p:txBody>
          <a:bodyPr vert="horz" wrap="square" lIns="0" tIns="15240" rIns="0" bIns="0" rtlCol="0">
            <a:spAutoFit/>
          </a:bodyPr>
          <a:lstStyle/>
          <a:p>
            <a:pPr marL="12700" marR="5080" algn="ctr">
              <a:lnSpc>
                <a:spcPct val="100099"/>
              </a:lnSpc>
              <a:spcBef>
                <a:spcPts val="120"/>
              </a:spcBef>
            </a:pPr>
            <a:r>
              <a:rPr lang="en-US" spc="-55" dirty="0"/>
              <a:t>Presentation mini </a:t>
            </a:r>
            <a:r>
              <a:rPr lang="fr-FR" spc="-55" dirty="0"/>
              <a:t>Projet</a:t>
            </a:r>
            <a:r>
              <a:rPr lang="en-US" spc="-55" dirty="0"/>
              <a:t> development Web</a:t>
            </a:r>
          </a:p>
          <a:p>
            <a:pPr marL="12700" marR="5080" algn="ctr">
              <a:lnSpc>
                <a:spcPct val="100099"/>
              </a:lnSpc>
              <a:spcBef>
                <a:spcPts val="120"/>
              </a:spcBef>
            </a:pPr>
            <a:endParaRPr lang="en-US" spc="-55" dirty="0"/>
          </a:p>
          <a:p>
            <a:pPr marL="12700" marR="5080" algn="ctr">
              <a:lnSpc>
                <a:spcPct val="100099"/>
              </a:lnSpc>
              <a:spcBef>
                <a:spcPts val="120"/>
              </a:spcBef>
            </a:pPr>
            <a:endParaRPr lang="en-US" spc="-55" dirty="0"/>
          </a:p>
          <a:p>
            <a:pPr marL="12700" marR="5080" algn="ctr">
              <a:lnSpc>
                <a:spcPct val="100099"/>
              </a:lnSpc>
              <a:spcBef>
                <a:spcPts val="120"/>
              </a:spcBef>
            </a:pPr>
            <a:r>
              <a:rPr lang="en-US" spc="-55" dirty="0"/>
              <a:t>Driss Wirzgane</a:t>
            </a:r>
            <a:endParaRPr spc="-55" dirty="0"/>
          </a:p>
        </p:txBody>
      </p:sp>
      <p:sp>
        <p:nvSpPr>
          <p:cNvPr id="11" name="object 11"/>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425" dirty="0">
                <a:solidFill>
                  <a:srgbClr val="00FFFF"/>
                </a:solidFill>
                <a:latin typeface="Cambria"/>
                <a:cs typeface="Cambria"/>
              </a:rPr>
              <a:t>⥫</a:t>
            </a:r>
            <a:endParaRPr sz="9600">
              <a:latin typeface="Cambria"/>
              <a:cs typeface="Cambria"/>
            </a:endParaRPr>
          </a:p>
        </p:txBody>
      </p:sp>
      <p:grpSp>
        <p:nvGrpSpPr>
          <p:cNvPr id="12" name="object 12"/>
          <p:cNvGrpSpPr/>
          <p:nvPr/>
        </p:nvGrpSpPr>
        <p:grpSpPr>
          <a:xfrm>
            <a:off x="12700" y="5127041"/>
            <a:ext cx="4429760" cy="3396615"/>
            <a:chOff x="952296" y="5035670"/>
            <a:chExt cx="4429760" cy="3396615"/>
          </a:xfrm>
        </p:grpSpPr>
        <p:sp>
          <p:nvSpPr>
            <p:cNvPr id="13" name="object 13"/>
            <p:cNvSpPr/>
            <p:nvPr/>
          </p:nvSpPr>
          <p:spPr>
            <a:xfrm>
              <a:off x="961652" y="5045037"/>
              <a:ext cx="4408170" cy="3377565"/>
            </a:xfrm>
            <a:custGeom>
              <a:avLst/>
              <a:gdLst/>
              <a:ahLst/>
              <a:cxnLst/>
              <a:rect l="l" t="t" r="r" b="b"/>
              <a:pathLst>
                <a:path w="4408170" h="3377565">
                  <a:moveTo>
                    <a:pt x="4407729" y="0"/>
                  </a:moveTo>
                  <a:lnTo>
                    <a:pt x="0" y="0"/>
                  </a:lnTo>
                  <a:lnTo>
                    <a:pt x="0" y="3377387"/>
                  </a:lnTo>
                  <a:lnTo>
                    <a:pt x="2203872" y="3377387"/>
                  </a:lnTo>
                  <a:lnTo>
                    <a:pt x="4407729" y="3377387"/>
                  </a:lnTo>
                  <a:lnTo>
                    <a:pt x="4407729" y="0"/>
                  </a:lnTo>
                  <a:close/>
                </a:path>
              </a:pathLst>
            </a:custGeom>
            <a:solidFill>
              <a:srgbClr val="2F3B42"/>
            </a:solidFill>
          </p:spPr>
          <p:txBody>
            <a:bodyPr wrap="square" lIns="0" tIns="0" rIns="0" bIns="0" rtlCol="0"/>
            <a:lstStyle/>
            <a:p>
              <a:endParaRPr/>
            </a:p>
          </p:txBody>
        </p:sp>
        <p:sp>
          <p:nvSpPr>
            <p:cNvPr id="14" name="object 14"/>
            <p:cNvSpPr/>
            <p:nvPr/>
          </p:nvSpPr>
          <p:spPr>
            <a:xfrm>
              <a:off x="961656" y="5045030"/>
              <a:ext cx="4408170" cy="3377565"/>
            </a:xfrm>
            <a:custGeom>
              <a:avLst/>
              <a:gdLst/>
              <a:ahLst/>
              <a:cxnLst/>
              <a:rect l="l" t="t" r="r" b="b"/>
              <a:pathLst>
                <a:path w="4408170" h="3377565">
                  <a:moveTo>
                    <a:pt x="2203875" y="3377392"/>
                  </a:moveTo>
                  <a:lnTo>
                    <a:pt x="0" y="3377392"/>
                  </a:lnTo>
                  <a:lnTo>
                    <a:pt x="0" y="0"/>
                  </a:lnTo>
                  <a:lnTo>
                    <a:pt x="4407741" y="0"/>
                  </a:lnTo>
                  <a:lnTo>
                    <a:pt x="4407741" y="3377392"/>
                  </a:lnTo>
                  <a:lnTo>
                    <a:pt x="2203875" y="3377392"/>
                  </a:lnTo>
                  <a:close/>
                </a:path>
                <a:path w="4408170" h="3377565">
                  <a:moveTo>
                    <a:pt x="2203875" y="742297"/>
                  </a:moveTo>
                  <a:lnTo>
                    <a:pt x="0" y="742297"/>
                  </a:lnTo>
                  <a:lnTo>
                    <a:pt x="0" y="0"/>
                  </a:lnTo>
                  <a:lnTo>
                    <a:pt x="4407741" y="0"/>
                  </a:lnTo>
                  <a:lnTo>
                    <a:pt x="4407741" y="742297"/>
                  </a:lnTo>
                  <a:lnTo>
                    <a:pt x="2203875" y="742297"/>
                  </a:lnTo>
                  <a:close/>
                </a:path>
                <a:path w="4408170" h="3377565">
                  <a:moveTo>
                    <a:pt x="3883594" y="224636"/>
                  </a:moveTo>
                  <a:lnTo>
                    <a:pt x="4108945" y="449983"/>
                  </a:lnTo>
                </a:path>
                <a:path w="4408170" h="3377565">
                  <a:moveTo>
                    <a:pt x="4108234" y="224636"/>
                  </a:moveTo>
                  <a:lnTo>
                    <a:pt x="3882870" y="449983"/>
                  </a:lnTo>
                </a:path>
                <a:path w="4408170" h="3377565">
                  <a:moveTo>
                    <a:pt x="2812262" y="336954"/>
                  </a:moveTo>
                  <a:lnTo>
                    <a:pt x="3131924" y="338389"/>
                  </a:lnTo>
                </a:path>
                <a:path w="4408170" h="3377565">
                  <a:moveTo>
                    <a:pt x="3507759" y="449272"/>
                  </a:moveTo>
                  <a:lnTo>
                    <a:pt x="3395452" y="449272"/>
                  </a:lnTo>
                  <a:lnTo>
                    <a:pt x="3395452" y="224636"/>
                  </a:lnTo>
                  <a:lnTo>
                    <a:pt x="3620079" y="224636"/>
                  </a:lnTo>
                  <a:lnTo>
                    <a:pt x="3620079" y="449272"/>
                  </a:lnTo>
                  <a:lnTo>
                    <a:pt x="3507759" y="449272"/>
                  </a:lnTo>
                  <a:close/>
                </a:path>
              </a:pathLst>
            </a:custGeom>
            <a:ln w="18719">
              <a:solidFill>
                <a:srgbClr val="FFFFFF"/>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1466087" y="6623304"/>
              <a:ext cx="518159" cy="947927"/>
            </a:xfrm>
            <a:prstGeom prst="rect">
              <a:avLst/>
            </a:prstGeom>
          </p:spPr>
        </p:pic>
        <p:pic>
          <p:nvPicPr>
            <p:cNvPr id="16" name="object 16"/>
            <p:cNvPicPr/>
            <p:nvPr/>
          </p:nvPicPr>
          <p:blipFill>
            <a:blip r:embed="rId4" cstate="print"/>
            <a:stretch>
              <a:fillRect/>
            </a:stretch>
          </p:blipFill>
          <p:spPr>
            <a:xfrm>
              <a:off x="2471927" y="6623304"/>
              <a:ext cx="460248" cy="947927"/>
            </a:xfrm>
            <a:prstGeom prst="rect">
              <a:avLst/>
            </a:prstGeom>
          </p:spPr>
        </p:pic>
        <p:pic>
          <p:nvPicPr>
            <p:cNvPr id="17" name="object 17"/>
            <p:cNvPicPr/>
            <p:nvPr/>
          </p:nvPicPr>
          <p:blipFill>
            <a:blip r:embed="rId5" cstate="print"/>
            <a:stretch>
              <a:fillRect/>
            </a:stretch>
          </p:blipFill>
          <p:spPr>
            <a:xfrm>
              <a:off x="3102863" y="6623304"/>
              <a:ext cx="886967" cy="947927"/>
            </a:xfrm>
            <a:prstGeom prst="rect">
              <a:avLst/>
            </a:prstGeom>
          </p:spPr>
        </p:pic>
        <p:pic>
          <p:nvPicPr>
            <p:cNvPr id="18" name="object 18"/>
            <p:cNvPicPr/>
            <p:nvPr/>
          </p:nvPicPr>
          <p:blipFill>
            <a:blip r:embed="rId6" cstate="print"/>
            <a:stretch>
              <a:fillRect/>
            </a:stretch>
          </p:blipFill>
          <p:spPr>
            <a:xfrm>
              <a:off x="4303775" y="6623304"/>
              <a:ext cx="487680" cy="947927"/>
            </a:xfrm>
            <a:prstGeom prst="rect">
              <a:avLst/>
            </a:prstGeom>
          </p:spPr>
        </p:pic>
        <p:pic>
          <p:nvPicPr>
            <p:cNvPr id="19" name="object 19"/>
            <p:cNvPicPr/>
            <p:nvPr/>
          </p:nvPicPr>
          <p:blipFill>
            <a:blip r:embed="rId7" cstate="print"/>
            <a:stretch>
              <a:fillRect/>
            </a:stretch>
          </p:blipFill>
          <p:spPr>
            <a:xfrm>
              <a:off x="952499" y="5038318"/>
              <a:ext cx="4429124" cy="3390899"/>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54307" y="3084859"/>
            <a:ext cx="7289800" cy="4711611"/>
          </a:xfrm>
          <a:prstGeom prst="rect">
            <a:avLst/>
          </a:prstGeom>
        </p:spPr>
        <p:txBody>
          <a:bodyPr vert="horz" wrap="square" lIns="0" tIns="12065" rIns="0" bIns="0" rtlCol="0">
            <a:spAutoFit/>
          </a:bodyPr>
          <a:lstStyle/>
          <a:p>
            <a:pPr marL="12700" marR="5080">
              <a:lnSpc>
                <a:spcPct val="100800"/>
              </a:lnSpc>
              <a:spcBef>
                <a:spcPts val="95"/>
              </a:spcBef>
            </a:pPr>
            <a:r>
              <a:rPr lang="fr-FR" sz="2500" spc="-20" dirty="0">
                <a:solidFill>
                  <a:srgbClr val="FFFFFF"/>
                </a:solidFill>
                <a:latin typeface="Consolas"/>
                <a:cs typeface="Consolas"/>
              </a:rPr>
              <a:t>1- Crée un nouvel objet </a:t>
            </a:r>
            <a:r>
              <a:rPr lang="fr-FR" sz="2500" spc="-20" dirty="0" err="1">
                <a:solidFill>
                  <a:srgbClr val="FFFFFF"/>
                </a:solidFill>
                <a:latin typeface="Consolas"/>
                <a:cs typeface="Consolas"/>
              </a:rPr>
              <a:t>XMLHttpRequest</a:t>
            </a:r>
            <a:r>
              <a:rPr lang="fr-FR" sz="2500" spc="-20" dirty="0">
                <a:solidFill>
                  <a:srgbClr val="FFFFFF"/>
                </a:solidFill>
                <a:latin typeface="Consolas"/>
                <a:cs typeface="Consolas"/>
              </a:rPr>
              <a:t> et Ouvre l'URL.</a:t>
            </a:r>
          </a:p>
          <a:p>
            <a:pPr marL="12700" marR="5080">
              <a:lnSpc>
                <a:spcPct val="100800"/>
              </a:lnSpc>
              <a:spcBef>
                <a:spcPts val="95"/>
              </a:spcBef>
            </a:pPr>
            <a:r>
              <a:rPr lang="fr-FR" sz="2500" spc="-20" dirty="0">
                <a:solidFill>
                  <a:srgbClr val="FFFFFF"/>
                </a:solidFill>
                <a:latin typeface="Consolas"/>
                <a:cs typeface="Consolas"/>
              </a:rPr>
              <a:t>2- Utilise </a:t>
            </a:r>
            <a:r>
              <a:rPr lang="fr-FR" sz="2500" spc="-20" dirty="0" err="1">
                <a:solidFill>
                  <a:srgbClr val="FFFFFF"/>
                </a:solidFill>
                <a:latin typeface="Consolas"/>
                <a:cs typeface="Consolas"/>
              </a:rPr>
              <a:t>setRequestHeader</a:t>
            </a:r>
            <a:r>
              <a:rPr lang="fr-FR" sz="2500" spc="-20" dirty="0">
                <a:solidFill>
                  <a:srgbClr val="FFFFFF"/>
                </a:solidFill>
                <a:latin typeface="Consolas"/>
                <a:cs typeface="Consolas"/>
              </a:rPr>
              <a:t> pour définir l'en-tête de la requête, et par bonne pratique, nous nous assurons que le type de réponse est JSON.</a:t>
            </a:r>
          </a:p>
          <a:p>
            <a:pPr marL="12700" marR="5080">
              <a:lnSpc>
                <a:spcPct val="100800"/>
              </a:lnSpc>
              <a:spcBef>
                <a:spcPts val="95"/>
              </a:spcBef>
            </a:pPr>
            <a:r>
              <a:rPr lang="fr-FR" sz="2500" spc="-20" dirty="0">
                <a:solidFill>
                  <a:srgbClr val="FFFFFF"/>
                </a:solidFill>
                <a:latin typeface="Consolas"/>
                <a:cs typeface="Consolas"/>
              </a:rPr>
              <a:t>3- Dans la méthode </a:t>
            </a:r>
            <a:r>
              <a:rPr lang="fr-FR" sz="2500" spc="-20" dirty="0" err="1">
                <a:solidFill>
                  <a:srgbClr val="FFFFFF"/>
                </a:solidFill>
                <a:latin typeface="Consolas"/>
                <a:cs typeface="Consolas"/>
              </a:rPr>
              <a:t>onload</a:t>
            </a:r>
            <a:r>
              <a:rPr lang="fr-FR" sz="2500" spc="-20" dirty="0">
                <a:solidFill>
                  <a:srgbClr val="FFFFFF"/>
                </a:solidFill>
                <a:latin typeface="Consolas"/>
                <a:cs typeface="Consolas"/>
              </a:rPr>
              <a:t>, nous appelons la fonction </a:t>
            </a:r>
            <a:r>
              <a:rPr lang="fr-FR" sz="2500" spc="-20" dirty="0" err="1">
                <a:solidFill>
                  <a:srgbClr val="FFFFFF"/>
                </a:solidFill>
                <a:latin typeface="Consolas"/>
                <a:cs typeface="Consolas"/>
              </a:rPr>
              <a:t>toggleAddProduct</a:t>
            </a:r>
            <a:r>
              <a:rPr lang="fr-FR" sz="2500" spc="-20" dirty="0">
                <a:solidFill>
                  <a:srgbClr val="FFFFFF"/>
                </a:solidFill>
                <a:latin typeface="Consolas"/>
                <a:cs typeface="Consolas"/>
              </a:rPr>
              <a:t>(affiche et masque le formulaire) et </a:t>
            </a:r>
            <a:r>
              <a:rPr lang="fr-FR" sz="2500" spc="-20" dirty="0" err="1">
                <a:solidFill>
                  <a:srgbClr val="FFFFFF"/>
                </a:solidFill>
                <a:latin typeface="Consolas"/>
                <a:cs typeface="Consolas"/>
              </a:rPr>
              <a:t>loadProducts</a:t>
            </a:r>
            <a:r>
              <a:rPr lang="fr-FR" sz="2500" spc="-20" dirty="0">
                <a:solidFill>
                  <a:srgbClr val="FFFFFF"/>
                </a:solidFill>
                <a:latin typeface="Consolas"/>
                <a:cs typeface="Consolas"/>
              </a:rPr>
              <a:t>() pour charger le nouveau produit ajouté.</a:t>
            </a:r>
          </a:p>
          <a:p>
            <a:pPr marL="12700" marR="5080">
              <a:lnSpc>
                <a:spcPct val="100800"/>
              </a:lnSpc>
              <a:spcBef>
                <a:spcPts val="95"/>
              </a:spcBef>
            </a:pPr>
            <a:r>
              <a:rPr lang="fr-FR" sz="2500" spc="-20" dirty="0">
                <a:solidFill>
                  <a:srgbClr val="FFFFFF"/>
                </a:solidFill>
                <a:latin typeface="Consolas"/>
                <a:cs typeface="Consolas"/>
              </a:rPr>
              <a:t>4- Nous envoyons les données sous forme de chaîne JSON.</a:t>
            </a:r>
          </a:p>
        </p:txBody>
      </p:sp>
      <p:pic>
        <p:nvPicPr>
          <p:cNvPr id="5" name="Picture 4">
            <a:extLst>
              <a:ext uri="{FF2B5EF4-FFF2-40B4-BE49-F238E27FC236}">
                <a16:creationId xmlns:a16="http://schemas.microsoft.com/office/drawing/2014/main" id="{2998333C-0B0C-9EC8-75C6-9FF1B3F03F7F}"/>
              </a:ext>
            </a:extLst>
          </p:cNvPr>
          <p:cNvPicPr>
            <a:picLocks noChangeAspect="1"/>
          </p:cNvPicPr>
          <p:nvPr/>
        </p:nvPicPr>
        <p:blipFill>
          <a:blip r:embed="rId2"/>
          <a:stretch>
            <a:fillRect/>
          </a:stretch>
        </p:blipFill>
        <p:spPr>
          <a:xfrm>
            <a:off x="9614439" y="1230157"/>
            <a:ext cx="7531954" cy="4529294"/>
          </a:xfrm>
          <a:prstGeom prst="rect">
            <a:avLst/>
          </a:prstGeom>
        </p:spPr>
      </p:pic>
      <p:sp>
        <p:nvSpPr>
          <p:cNvPr id="6" name="object 4">
            <a:extLst>
              <a:ext uri="{FF2B5EF4-FFF2-40B4-BE49-F238E27FC236}">
                <a16:creationId xmlns:a16="http://schemas.microsoft.com/office/drawing/2014/main" id="{FBE1967F-FBC3-3DDA-A856-04BD4CD9D8D9}"/>
              </a:ext>
            </a:extLst>
          </p:cNvPr>
          <p:cNvSpPr txBox="1"/>
          <p:nvPr/>
        </p:nvSpPr>
        <p:spPr>
          <a:xfrm>
            <a:off x="996949" y="1644650"/>
            <a:ext cx="8153400" cy="662682"/>
          </a:xfrm>
          <a:prstGeom prst="rect">
            <a:avLst/>
          </a:prstGeom>
        </p:spPr>
        <p:txBody>
          <a:bodyPr vert="horz" wrap="square" lIns="0" tIns="12065" rIns="0" bIns="0" rtlCol="0">
            <a:spAutoFit/>
          </a:bodyPr>
          <a:lstStyle/>
          <a:p>
            <a:pPr marL="12700" marR="5080">
              <a:lnSpc>
                <a:spcPct val="100800"/>
              </a:lnSpc>
              <a:spcBef>
                <a:spcPts val="95"/>
              </a:spcBef>
            </a:pPr>
            <a:r>
              <a:rPr kumimoji="0" lang="en-US" sz="4350" b="0" i="0" u="none" strike="noStrike" kern="0" cap="none" spc="-65" normalizeH="0" baseline="0" noProof="0" dirty="0">
                <a:ln>
                  <a:noFill/>
                </a:ln>
                <a:solidFill>
                  <a:prstClr val="white"/>
                </a:solidFill>
                <a:effectLst/>
                <a:uLnTx/>
                <a:uFillTx/>
                <a:latin typeface="Consolas"/>
                <a:ea typeface="+mj-ea"/>
              </a:rPr>
              <a:t>La function ‘</a:t>
            </a:r>
            <a:r>
              <a:rPr kumimoji="0" lang="en-US" sz="4350" b="0" i="0" u="none" strike="noStrike" kern="0" cap="none" spc="-65" normalizeH="0" baseline="0" noProof="0" dirty="0" err="1">
                <a:ln>
                  <a:noFill/>
                </a:ln>
                <a:solidFill>
                  <a:prstClr val="white"/>
                </a:solidFill>
                <a:effectLst/>
                <a:uLnTx/>
                <a:uFillTx/>
                <a:latin typeface="Consolas"/>
                <a:ea typeface="+mj-ea"/>
              </a:rPr>
              <a:t>addProduct</a:t>
            </a:r>
            <a:r>
              <a:rPr kumimoji="0" lang="en-US" sz="4350" b="0" i="0" u="none" strike="noStrike" kern="0" cap="none" spc="-65" normalizeH="0" baseline="0" noProof="0" dirty="0">
                <a:ln>
                  <a:noFill/>
                </a:ln>
                <a:solidFill>
                  <a:prstClr val="white"/>
                </a:solidFill>
                <a:effectLst/>
                <a:uLnTx/>
                <a:uFillTx/>
                <a:latin typeface="Consolas"/>
                <a:ea typeface="+mj-ea"/>
              </a:rPr>
              <a:t>’:</a:t>
            </a:r>
            <a:endParaRPr lang="fr-FR" sz="2500" spc="-20" dirty="0">
              <a:solidFill>
                <a:srgbClr val="FFFFFF"/>
              </a:solidFill>
              <a:latin typeface="Consolas"/>
              <a:cs typeface="Consolas"/>
            </a:endParaRPr>
          </a:p>
        </p:txBody>
      </p:sp>
      <p:pic>
        <p:nvPicPr>
          <p:cNvPr id="11" name="Picture 10">
            <a:extLst>
              <a:ext uri="{FF2B5EF4-FFF2-40B4-BE49-F238E27FC236}">
                <a16:creationId xmlns:a16="http://schemas.microsoft.com/office/drawing/2014/main" id="{8D40EC82-5FA8-EDBE-F4A6-316DDAC8CD95}"/>
              </a:ext>
            </a:extLst>
          </p:cNvPr>
          <p:cNvPicPr>
            <a:picLocks noChangeAspect="1"/>
          </p:cNvPicPr>
          <p:nvPr/>
        </p:nvPicPr>
        <p:blipFill>
          <a:blip r:embed="rId3"/>
          <a:stretch>
            <a:fillRect/>
          </a:stretch>
        </p:blipFill>
        <p:spPr>
          <a:xfrm>
            <a:off x="9614439" y="5723984"/>
            <a:ext cx="7531954" cy="4109448"/>
          </a:xfrm>
          <a:prstGeom prst="rect">
            <a:avLst/>
          </a:prstGeom>
        </p:spPr>
      </p:pic>
    </p:spTree>
    <p:extLst>
      <p:ext uri="{BB962C8B-B14F-4D97-AF65-F5344CB8AC3E}">
        <p14:creationId xmlns:p14="http://schemas.microsoft.com/office/powerpoint/2010/main" val="2415557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344" y="1937370"/>
            <a:ext cx="17908356" cy="596317"/>
          </a:xfrm>
          <a:prstGeom prst="rect">
            <a:avLst/>
          </a:prstGeom>
        </p:spPr>
        <p:txBody>
          <a:bodyPr vert="horz" wrap="square" lIns="0" tIns="11430" rIns="0" bIns="0" rtlCol="0">
            <a:spAutoFit/>
          </a:bodyPr>
          <a:lstStyle/>
          <a:p>
            <a:pPr marL="8607425">
              <a:lnSpc>
                <a:spcPct val="100000"/>
              </a:lnSpc>
              <a:spcBef>
                <a:spcPts val="90"/>
              </a:spcBef>
            </a:pPr>
            <a:r>
              <a:rPr lang="en-US" sz="3800" spc="-65" dirty="0"/>
              <a:t>Les function ‘update &amp; delete’:</a:t>
            </a:r>
            <a:endParaRPr sz="3800" spc="-65" dirty="0"/>
          </a:p>
        </p:txBody>
      </p:sp>
      <p:sp>
        <p:nvSpPr>
          <p:cNvPr id="4" name="object 4"/>
          <p:cNvSpPr txBox="1"/>
          <p:nvPr/>
        </p:nvSpPr>
        <p:spPr>
          <a:xfrm>
            <a:off x="9346522" y="3013976"/>
            <a:ext cx="7289800" cy="4271747"/>
          </a:xfrm>
          <a:prstGeom prst="rect">
            <a:avLst/>
          </a:prstGeom>
        </p:spPr>
        <p:txBody>
          <a:bodyPr vert="horz" wrap="square" lIns="0" tIns="12065" rIns="0" bIns="0" rtlCol="0">
            <a:spAutoFit/>
          </a:bodyPr>
          <a:lstStyle/>
          <a:p>
            <a:pPr marL="12700" marR="5080">
              <a:lnSpc>
                <a:spcPct val="100800"/>
              </a:lnSpc>
              <a:spcBef>
                <a:spcPts val="95"/>
              </a:spcBef>
            </a:pPr>
            <a:r>
              <a:rPr lang="fr-FR" sz="2500" spc="-20" dirty="0">
                <a:solidFill>
                  <a:srgbClr val="FFFFFF"/>
                </a:solidFill>
                <a:latin typeface="Consolas"/>
                <a:cs typeface="Consolas"/>
              </a:rPr>
              <a:t>Exactement comme avant, nous établissons la connexion avec le fichier PHP, qui lui-même est connecté à la base de données, en utilisant </a:t>
            </a:r>
            <a:r>
              <a:rPr lang="fr-FR" sz="2500" spc="-20" dirty="0" err="1">
                <a:solidFill>
                  <a:srgbClr val="FFFFFF"/>
                </a:solidFill>
                <a:latin typeface="Consolas"/>
                <a:cs typeface="Consolas"/>
              </a:rPr>
              <a:t>XMLHttpRequest</a:t>
            </a:r>
            <a:r>
              <a:rPr lang="fr-FR" sz="2500" spc="-20" dirty="0">
                <a:solidFill>
                  <a:srgbClr val="FFFFFF"/>
                </a:solidFill>
                <a:latin typeface="Consolas"/>
                <a:cs typeface="Consolas"/>
              </a:rPr>
              <a:t>. Nous ouvrons l'URL du fichier PHP, définissons les en-têtes de la requête pour garantir que le type de réponse est JSON, et utilisons la méthode </a:t>
            </a:r>
            <a:r>
              <a:rPr lang="fr-FR" sz="2500" spc="-20" dirty="0" err="1">
                <a:solidFill>
                  <a:srgbClr val="FFFFFF"/>
                </a:solidFill>
                <a:latin typeface="Consolas"/>
                <a:cs typeface="Consolas"/>
              </a:rPr>
              <a:t>onload</a:t>
            </a:r>
            <a:r>
              <a:rPr lang="fr-FR" sz="2500" spc="-20" dirty="0">
                <a:solidFill>
                  <a:srgbClr val="FFFFFF"/>
                </a:solidFill>
                <a:latin typeface="Consolas"/>
                <a:cs typeface="Consolas"/>
              </a:rPr>
              <a:t> pour gérer la réponse du serveur. Ensuite, nous envoyons les données au serveur sous forme de chaîne JSON.</a:t>
            </a:r>
          </a:p>
        </p:txBody>
      </p:sp>
      <p:pic>
        <p:nvPicPr>
          <p:cNvPr id="5" name="Picture 4">
            <a:extLst>
              <a:ext uri="{FF2B5EF4-FFF2-40B4-BE49-F238E27FC236}">
                <a16:creationId xmlns:a16="http://schemas.microsoft.com/office/drawing/2014/main" id="{FD44C4A9-5250-BF88-EB00-359855EE1297}"/>
              </a:ext>
            </a:extLst>
          </p:cNvPr>
          <p:cNvPicPr>
            <a:picLocks noChangeAspect="1"/>
          </p:cNvPicPr>
          <p:nvPr/>
        </p:nvPicPr>
        <p:blipFill>
          <a:blip r:embed="rId2"/>
          <a:stretch>
            <a:fillRect/>
          </a:stretch>
        </p:blipFill>
        <p:spPr>
          <a:xfrm>
            <a:off x="920750" y="1339850"/>
            <a:ext cx="7808078" cy="4343400"/>
          </a:xfrm>
          <a:prstGeom prst="rect">
            <a:avLst/>
          </a:prstGeom>
        </p:spPr>
      </p:pic>
      <p:pic>
        <p:nvPicPr>
          <p:cNvPr id="8" name="Picture 7">
            <a:extLst>
              <a:ext uri="{FF2B5EF4-FFF2-40B4-BE49-F238E27FC236}">
                <a16:creationId xmlns:a16="http://schemas.microsoft.com/office/drawing/2014/main" id="{5E6D5B3D-F098-B358-F4F2-07648A3869AA}"/>
              </a:ext>
            </a:extLst>
          </p:cNvPr>
          <p:cNvPicPr>
            <a:picLocks noChangeAspect="1"/>
          </p:cNvPicPr>
          <p:nvPr/>
        </p:nvPicPr>
        <p:blipFill>
          <a:blip r:embed="rId3"/>
          <a:stretch>
            <a:fillRect/>
          </a:stretch>
        </p:blipFill>
        <p:spPr>
          <a:xfrm>
            <a:off x="920750" y="5676900"/>
            <a:ext cx="7808078" cy="3740150"/>
          </a:xfrm>
          <a:prstGeom prst="rect">
            <a:avLst/>
          </a:prstGeom>
        </p:spPr>
      </p:pic>
    </p:spTree>
    <p:extLst>
      <p:ext uri="{BB962C8B-B14F-4D97-AF65-F5344CB8AC3E}">
        <p14:creationId xmlns:p14="http://schemas.microsoft.com/office/powerpoint/2010/main" val="179072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54150" y="2114139"/>
            <a:ext cx="7289800" cy="2328907"/>
          </a:xfrm>
          <a:prstGeom prst="rect">
            <a:avLst/>
          </a:prstGeom>
        </p:spPr>
        <p:txBody>
          <a:bodyPr vert="horz" wrap="square" lIns="0" tIns="12065" rIns="0" bIns="0" rtlCol="0">
            <a:spAutoFit/>
          </a:bodyPr>
          <a:lstStyle/>
          <a:p>
            <a:pPr marL="12700" marR="5080">
              <a:lnSpc>
                <a:spcPct val="100800"/>
              </a:lnSpc>
              <a:spcBef>
                <a:spcPts val="95"/>
              </a:spcBef>
            </a:pPr>
            <a:r>
              <a:rPr lang="fr-FR" sz="2500" spc="-20" dirty="0">
                <a:solidFill>
                  <a:srgbClr val="FFFFFF"/>
                </a:solidFill>
                <a:latin typeface="Consolas"/>
                <a:cs typeface="Consolas"/>
              </a:rPr>
              <a:t>Cette fonction écoute un clic lorsque le bouton est appelé et place les données dans un objet appelé data. Si data contient un identifiant, elle appelle </a:t>
            </a:r>
            <a:r>
              <a:rPr lang="fr-FR" sz="2500" spc="-20" dirty="0" err="1">
                <a:solidFill>
                  <a:srgbClr val="FFFFFF"/>
                </a:solidFill>
                <a:latin typeface="Consolas"/>
                <a:cs typeface="Consolas"/>
              </a:rPr>
              <a:t>updateProduct</a:t>
            </a:r>
            <a:r>
              <a:rPr lang="fr-FR" sz="2500" spc="-20" dirty="0">
                <a:solidFill>
                  <a:srgbClr val="FFFFFF"/>
                </a:solidFill>
                <a:latin typeface="Consolas"/>
                <a:cs typeface="Consolas"/>
              </a:rPr>
              <a:t>(), sinon, si l'identifiant est nul, elle appelle </a:t>
            </a:r>
            <a:r>
              <a:rPr lang="fr-FR" sz="2500" spc="-20" dirty="0" err="1">
                <a:solidFill>
                  <a:srgbClr val="FFFFFF"/>
                </a:solidFill>
                <a:latin typeface="Consolas"/>
                <a:cs typeface="Consolas"/>
              </a:rPr>
              <a:t>addProduct</a:t>
            </a:r>
            <a:r>
              <a:rPr lang="fr-FR" sz="2500" spc="-20" dirty="0">
                <a:solidFill>
                  <a:srgbClr val="FFFFFF"/>
                </a:solidFill>
                <a:latin typeface="Consolas"/>
                <a:cs typeface="Consolas"/>
              </a:rPr>
              <a:t>().</a:t>
            </a:r>
          </a:p>
        </p:txBody>
      </p:sp>
      <p:pic>
        <p:nvPicPr>
          <p:cNvPr id="3" name="Picture 2">
            <a:extLst>
              <a:ext uri="{FF2B5EF4-FFF2-40B4-BE49-F238E27FC236}">
                <a16:creationId xmlns:a16="http://schemas.microsoft.com/office/drawing/2014/main" id="{1FBF005D-C921-F93C-29C6-CAB49B805957}"/>
              </a:ext>
            </a:extLst>
          </p:cNvPr>
          <p:cNvPicPr>
            <a:picLocks noChangeAspect="1"/>
          </p:cNvPicPr>
          <p:nvPr/>
        </p:nvPicPr>
        <p:blipFill>
          <a:blip r:embed="rId2"/>
          <a:stretch>
            <a:fillRect/>
          </a:stretch>
        </p:blipFill>
        <p:spPr>
          <a:xfrm>
            <a:off x="9150347" y="1400986"/>
            <a:ext cx="8248813" cy="3755214"/>
          </a:xfrm>
          <a:prstGeom prst="rect">
            <a:avLst/>
          </a:prstGeom>
        </p:spPr>
      </p:pic>
      <p:pic>
        <p:nvPicPr>
          <p:cNvPr id="8" name="Picture 7">
            <a:extLst>
              <a:ext uri="{FF2B5EF4-FFF2-40B4-BE49-F238E27FC236}">
                <a16:creationId xmlns:a16="http://schemas.microsoft.com/office/drawing/2014/main" id="{78D6982A-DBF0-9542-2F37-94179FD3B99C}"/>
              </a:ext>
            </a:extLst>
          </p:cNvPr>
          <p:cNvPicPr>
            <a:picLocks noChangeAspect="1"/>
          </p:cNvPicPr>
          <p:nvPr/>
        </p:nvPicPr>
        <p:blipFill>
          <a:blip r:embed="rId3"/>
          <a:stretch>
            <a:fillRect/>
          </a:stretch>
        </p:blipFill>
        <p:spPr>
          <a:xfrm>
            <a:off x="9150348" y="5378450"/>
            <a:ext cx="8248813" cy="4267200"/>
          </a:xfrm>
          <a:prstGeom prst="rect">
            <a:avLst/>
          </a:prstGeom>
        </p:spPr>
      </p:pic>
      <p:sp>
        <p:nvSpPr>
          <p:cNvPr id="9" name="object 4">
            <a:extLst>
              <a:ext uri="{FF2B5EF4-FFF2-40B4-BE49-F238E27FC236}">
                <a16:creationId xmlns:a16="http://schemas.microsoft.com/office/drawing/2014/main" id="{2E4CA257-3A00-096C-5AA1-BDC1B4EF7DFE}"/>
              </a:ext>
            </a:extLst>
          </p:cNvPr>
          <p:cNvSpPr txBox="1"/>
          <p:nvPr/>
        </p:nvSpPr>
        <p:spPr>
          <a:xfrm>
            <a:off x="1454150" y="6153312"/>
            <a:ext cx="7289800" cy="2717475"/>
          </a:xfrm>
          <a:prstGeom prst="rect">
            <a:avLst/>
          </a:prstGeom>
        </p:spPr>
        <p:txBody>
          <a:bodyPr vert="horz" wrap="square" lIns="0" tIns="12065" rIns="0" bIns="0" rtlCol="0">
            <a:spAutoFit/>
          </a:bodyPr>
          <a:lstStyle/>
          <a:p>
            <a:pPr marL="12700" marR="5080">
              <a:lnSpc>
                <a:spcPct val="100800"/>
              </a:lnSpc>
              <a:spcBef>
                <a:spcPts val="95"/>
              </a:spcBef>
            </a:pPr>
            <a:r>
              <a:rPr lang="fr-FR" sz="2500" spc="-20" dirty="0">
                <a:solidFill>
                  <a:srgbClr val="FFFFFF"/>
                </a:solidFill>
                <a:latin typeface="Consolas"/>
                <a:cs typeface="Consolas"/>
              </a:rPr>
              <a:t>Cette fonction écoute un événement de clic et, lorsqu'il est déclenché, elle vérifie si le style d'affichage est "none". Si c'est le cas, elle le change en "block" et masque la liste des produits. Sinon, si le style est autre que "none", elle masque la div et affiche la liste des produits.</a:t>
            </a:r>
          </a:p>
        </p:txBody>
      </p:sp>
    </p:spTree>
    <p:extLst>
      <p:ext uri="{BB962C8B-B14F-4D97-AF65-F5344CB8AC3E}">
        <p14:creationId xmlns:p14="http://schemas.microsoft.com/office/powerpoint/2010/main" val="308181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21836" y="1064711"/>
            <a:ext cx="16435705" cy="8155940"/>
            <a:chOff x="1421836" y="1064711"/>
            <a:chExt cx="16435705" cy="8155940"/>
          </a:xfrm>
        </p:grpSpPr>
        <p:sp>
          <p:nvSpPr>
            <p:cNvPr id="4" name="object 4"/>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sp>
          <p:nvSpPr>
            <p:cNvPr id="9" name="object 9"/>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a:endParaRPr/>
            </a:p>
          </p:txBody>
        </p:sp>
        <p:sp>
          <p:nvSpPr>
            <p:cNvPr id="10" name="object 10"/>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4910816" y="7126224"/>
              <a:ext cx="487680" cy="944880"/>
            </a:xfrm>
            <a:prstGeom prst="rect">
              <a:avLst/>
            </a:prstGeom>
          </p:spPr>
        </p:pic>
        <p:pic>
          <p:nvPicPr>
            <p:cNvPr id="12" name="object 12"/>
            <p:cNvPicPr/>
            <p:nvPr/>
          </p:nvPicPr>
          <p:blipFill>
            <a:blip r:embed="rId4" cstate="print"/>
            <a:stretch>
              <a:fillRect/>
            </a:stretch>
          </p:blipFill>
          <p:spPr>
            <a:xfrm>
              <a:off x="15928848" y="7126224"/>
              <a:ext cx="460248" cy="944880"/>
            </a:xfrm>
            <a:prstGeom prst="rect">
              <a:avLst/>
            </a:prstGeom>
          </p:spPr>
        </p:pic>
        <p:pic>
          <p:nvPicPr>
            <p:cNvPr id="13" name="object 13"/>
            <p:cNvPicPr/>
            <p:nvPr/>
          </p:nvPicPr>
          <p:blipFill>
            <a:blip r:embed="rId5" cstate="print"/>
            <a:stretch>
              <a:fillRect/>
            </a:stretch>
          </p:blipFill>
          <p:spPr>
            <a:xfrm>
              <a:off x="16675607" y="7126224"/>
              <a:ext cx="649223" cy="944880"/>
            </a:xfrm>
            <a:prstGeom prst="rect">
              <a:avLst/>
            </a:prstGeom>
          </p:spPr>
        </p:pic>
        <p:pic>
          <p:nvPicPr>
            <p:cNvPr id="14" name="object 14"/>
            <p:cNvPicPr/>
            <p:nvPr/>
          </p:nvPicPr>
          <p:blipFill>
            <a:blip r:embed="rId6" cstate="print"/>
            <a:stretch>
              <a:fillRect/>
            </a:stretch>
          </p:blipFill>
          <p:spPr>
            <a:xfrm>
              <a:off x="14298421" y="6093815"/>
              <a:ext cx="3543300" cy="2311654"/>
            </a:xfrm>
            <a:prstGeom prst="rect">
              <a:avLst/>
            </a:prstGeom>
          </p:spPr>
        </p:pic>
      </p:grpSp>
      <p:sp>
        <p:nvSpPr>
          <p:cNvPr id="15" name="object 15"/>
          <p:cNvSpPr txBox="1">
            <a:spLocks noGrp="1"/>
          </p:cNvSpPr>
          <p:nvPr>
            <p:ph type="title"/>
          </p:nvPr>
        </p:nvSpPr>
        <p:spPr>
          <a:xfrm>
            <a:off x="1869870" y="2124240"/>
            <a:ext cx="5908879" cy="936154"/>
          </a:xfrm>
          <a:prstGeom prst="rect">
            <a:avLst/>
          </a:prstGeom>
        </p:spPr>
        <p:txBody>
          <a:bodyPr vert="horz" wrap="square" lIns="0" tIns="12700" rIns="0" bIns="0" rtlCol="0">
            <a:spAutoFit/>
          </a:bodyPr>
          <a:lstStyle/>
          <a:p>
            <a:pPr marL="12700">
              <a:lnSpc>
                <a:spcPct val="100000"/>
              </a:lnSpc>
              <a:spcBef>
                <a:spcPts val="100"/>
              </a:spcBef>
            </a:pPr>
            <a:r>
              <a:rPr sz="6000" spc="-60" dirty="0"/>
              <a:t>Conclusion</a:t>
            </a:r>
            <a:r>
              <a:rPr lang="en-US" sz="6000" spc="-60" dirty="0"/>
              <a:t> :</a:t>
            </a:r>
            <a:endParaRPr sz="6000" dirty="0"/>
          </a:p>
        </p:txBody>
      </p:sp>
      <p:sp>
        <p:nvSpPr>
          <p:cNvPr id="17" name="object 17"/>
          <p:cNvSpPr txBox="1"/>
          <p:nvPr/>
        </p:nvSpPr>
        <p:spPr>
          <a:xfrm>
            <a:off x="2317534" y="3401903"/>
            <a:ext cx="11094720" cy="3495893"/>
          </a:xfrm>
          <a:prstGeom prst="rect">
            <a:avLst/>
          </a:prstGeom>
        </p:spPr>
        <p:txBody>
          <a:bodyPr vert="horz" wrap="square" lIns="0" tIns="13335" rIns="0" bIns="0" rtlCol="0">
            <a:spAutoFit/>
          </a:bodyPr>
          <a:lstStyle/>
          <a:p>
            <a:pPr marL="12700" marR="5080">
              <a:lnSpc>
                <a:spcPct val="100600"/>
              </a:lnSpc>
              <a:spcBef>
                <a:spcPts val="105"/>
              </a:spcBef>
            </a:pPr>
            <a:r>
              <a:rPr lang="fr-FR" sz="2500" spc="-15" dirty="0">
                <a:solidFill>
                  <a:srgbClr val="FFFFFF"/>
                </a:solidFill>
                <a:latin typeface="Consolas"/>
                <a:cs typeface="Consolas"/>
              </a:rPr>
              <a:t>Je suis reconnaissant d'avoir eu l'opportunité de travailler sur ce projet. Cela a vraiment enrichi ma compréhension des différents rôles dans le développement web. Cette expérience m'a montré les différences entre le développement </a:t>
            </a:r>
            <a:r>
              <a:rPr lang="fr-FR" sz="2500" spc="-15" dirty="0" err="1">
                <a:solidFill>
                  <a:srgbClr val="FFFFFF"/>
                </a:solidFill>
                <a:latin typeface="Consolas"/>
                <a:cs typeface="Consolas"/>
              </a:rPr>
              <a:t>front-end</a:t>
            </a:r>
            <a:r>
              <a:rPr lang="fr-FR" sz="2500" spc="-15" dirty="0">
                <a:solidFill>
                  <a:srgbClr val="FFFFFF"/>
                </a:solidFill>
                <a:latin typeface="Consolas"/>
                <a:cs typeface="Consolas"/>
              </a:rPr>
              <a:t>, qui se concentre sur la création d'une interface utilisateur fluide et d'une bonne expérience utilisateur, et le développement </a:t>
            </a:r>
            <a:r>
              <a:rPr lang="fr-FR" sz="2500" spc="-15" dirty="0" err="1">
                <a:solidFill>
                  <a:srgbClr val="FFFFFF"/>
                </a:solidFill>
                <a:latin typeface="Consolas"/>
                <a:cs typeface="Consolas"/>
              </a:rPr>
              <a:t>back-end</a:t>
            </a:r>
            <a:r>
              <a:rPr lang="fr-FR" sz="2500" spc="-15" dirty="0">
                <a:solidFill>
                  <a:srgbClr val="FFFFFF"/>
                </a:solidFill>
                <a:latin typeface="Consolas"/>
                <a:cs typeface="Consolas"/>
              </a:rPr>
              <a:t>, qui implique la gestion du serveur, de la base de données et de la logique de l'application. Ces connaissances m'aideront à contribuer de manière plus efficace à l'avenir.</a:t>
            </a:r>
            <a:endParaRPr sz="2500" dirty="0">
              <a:latin typeface="Consolas"/>
              <a:cs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31361" y="1074236"/>
            <a:ext cx="15423521" cy="8136901"/>
            <a:chOff x="1431361" y="1074236"/>
            <a:chExt cx="15423521" cy="8136901"/>
          </a:xfrm>
        </p:grpSpPr>
        <p:sp>
          <p:nvSpPr>
            <p:cNvPr id="4" name="object 4"/>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15" name="object 15"/>
          <p:cNvSpPr txBox="1">
            <a:spLocks noGrp="1"/>
          </p:cNvSpPr>
          <p:nvPr>
            <p:ph type="title"/>
          </p:nvPr>
        </p:nvSpPr>
        <p:spPr>
          <a:xfrm>
            <a:off x="1869870" y="2124240"/>
            <a:ext cx="6213680" cy="936154"/>
          </a:xfrm>
          <a:prstGeom prst="rect">
            <a:avLst/>
          </a:prstGeom>
        </p:spPr>
        <p:txBody>
          <a:bodyPr vert="horz" wrap="square" lIns="0" tIns="12700" rIns="0" bIns="0" rtlCol="0">
            <a:spAutoFit/>
          </a:bodyPr>
          <a:lstStyle/>
          <a:p>
            <a:pPr marL="12700">
              <a:lnSpc>
                <a:spcPct val="100000"/>
              </a:lnSpc>
              <a:spcBef>
                <a:spcPts val="100"/>
              </a:spcBef>
            </a:pPr>
            <a:r>
              <a:rPr lang="en-US" sz="6000" spc="-60" dirty="0"/>
              <a:t>Introduction :</a:t>
            </a:r>
            <a:endParaRPr sz="6000" dirty="0"/>
          </a:p>
        </p:txBody>
      </p:sp>
      <p:sp>
        <p:nvSpPr>
          <p:cNvPr id="17" name="object 17"/>
          <p:cNvSpPr txBox="1"/>
          <p:nvPr/>
        </p:nvSpPr>
        <p:spPr>
          <a:xfrm>
            <a:off x="1869870" y="3368083"/>
            <a:ext cx="11094720" cy="1553054"/>
          </a:xfrm>
          <a:prstGeom prst="rect">
            <a:avLst/>
          </a:prstGeom>
        </p:spPr>
        <p:txBody>
          <a:bodyPr vert="horz" wrap="square" lIns="0" tIns="13335" rIns="0" bIns="0" rtlCol="0">
            <a:spAutoFit/>
          </a:bodyPr>
          <a:lstStyle/>
          <a:p>
            <a:pPr marL="12700" marR="5080">
              <a:lnSpc>
                <a:spcPct val="100600"/>
              </a:lnSpc>
              <a:spcBef>
                <a:spcPts val="105"/>
              </a:spcBef>
            </a:pPr>
            <a:r>
              <a:rPr lang="fr-FR" sz="2500" spc="-15" dirty="0">
                <a:solidFill>
                  <a:srgbClr val="FFFFFF"/>
                </a:solidFill>
                <a:latin typeface="Consolas"/>
                <a:cs typeface="Consolas"/>
              </a:rPr>
              <a:t>Bonjour tout le monde ! Dans cette présentation, nous allons découvrir mon application mono-page pour la gestion des produits, une page unique qui gère à elle seule l'ajout, la suppression, la visualisation et la modification des produits.</a:t>
            </a:r>
            <a:endParaRPr lang="en-US" sz="2500" dirty="0">
              <a:latin typeface="Consolas"/>
              <a:cs typeface="Consolas"/>
            </a:endParaRPr>
          </a:p>
        </p:txBody>
      </p:sp>
      <p:sp>
        <p:nvSpPr>
          <p:cNvPr id="18" name="object 17">
            <a:extLst>
              <a:ext uri="{FF2B5EF4-FFF2-40B4-BE49-F238E27FC236}">
                <a16:creationId xmlns:a16="http://schemas.microsoft.com/office/drawing/2014/main" id="{037FDB01-1628-BC2F-688E-DF2C3630A2AD}"/>
              </a:ext>
            </a:extLst>
          </p:cNvPr>
          <p:cNvSpPr txBox="1"/>
          <p:nvPr/>
        </p:nvSpPr>
        <p:spPr>
          <a:xfrm>
            <a:off x="1860178" y="6622406"/>
            <a:ext cx="11094720" cy="1967270"/>
          </a:xfrm>
          <a:prstGeom prst="rect">
            <a:avLst/>
          </a:prstGeom>
        </p:spPr>
        <p:txBody>
          <a:bodyPr vert="horz" wrap="square" lIns="0" tIns="13335" rIns="0" bIns="0" rtlCol="0">
            <a:spAutoFit/>
          </a:bodyPr>
          <a:lstStyle/>
          <a:p>
            <a:pPr marL="12700" marR="5080">
              <a:lnSpc>
                <a:spcPct val="100600"/>
              </a:lnSpc>
              <a:spcBef>
                <a:spcPts val="105"/>
              </a:spcBef>
            </a:pPr>
            <a:r>
              <a:rPr lang="fr-FR" sz="2500" spc="-15" dirty="0">
                <a:solidFill>
                  <a:srgbClr val="FFFFFF"/>
                </a:solidFill>
                <a:latin typeface="Consolas"/>
                <a:cs typeface="Consolas"/>
              </a:rPr>
              <a:t>- PHP pour la connexion avec la base de données, ainsi que pour l'obtention, l'ajout et la mise à jour des données.</a:t>
            </a:r>
          </a:p>
          <a:p>
            <a:pPr marL="12700" marR="5080">
              <a:lnSpc>
                <a:spcPct val="100600"/>
              </a:lnSpc>
              <a:spcBef>
                <a:spcPts val="105"/>
              </a:spcBef>
            </a:pPr>
            <a:r>
              <a:rPr lang="fr-FR" sz="2500" spc="-15" dirty="0">
                <a:solidFill>
                  <a:srgbClr val="FFFFFF"/>
                </a:solidFill>
                <a:latin typeface="Consolas"/>
                <a:cs typeface="Consolas"/>
              </a:rPr>
              <a:t>- HTML &amp; CSS pour la structure et le style de la page.</a:t>
            </a:r>
          </a:p>
          <a:p>
            <a:pPr marL="12700" marR="5080">
              <a:lnSpc>
                <a:spcPct val="100600"/>
              </a:lnSpc>
              <a:spcBef>
                <a:spcPts val="105"/>
              </a:spcBef>
            </a:pPr>
            <a:r>
              <a:rPr lang="fr-FR" sz="2500" spc="-15" dirty="0">
                <a:solidFill>
                  <a:srgbClr val="FFFFFF"/>
                </a:solidFill>
                <a:latin typeface="Consolas"/>
                <a:cs typeface="Consolas"/>
              </a:rPr>
              <a:t>- JavaScript pour modifier dynamiquement le contenu de la page et envoyer des données au PHP.</a:t>
            </a:r>
            <a:endParaRPr lang="en-US" sz="2500" dirty="0">
              <a:latin typeface="Consolas"/>
              <a:cs typeface="Consolas"/>
            </a:endParaRPr>
          </a:p>
        </p:txBody>
      </p:sp>
      <p:sp>
        <p:nvSpPr>
          <p:cNvPr id="19" name="object 15">
            <a:extLst>
              <a:ext uri="{FF2B5EF4-FFF2-40B4-BE49-F238E27FC236}">
                <a16:creationId xmlns:a16="http://schemas.microsoft.com/office/drawing/2014/main" id="{4561C9F2-5F20-11D8-3A6D-308678AD8E31}"/>
              </a:ext>
            </a:extLst>
          </p:cNvPr>
          <p:cNvSpPr txBox="1">
            <a:spLocks/>
          </p:cNvSpPr>
          <p:nvPr/>
        </p:nvSpPr>
        <p:spPr>
          <a:xfrm>
            <a:off x="1860178" y="5303694"/>
            <a:ext cx="11938372" cy="936154"/>
          </a:xfrm>
          <a:prstGeom prst="rect">
            <a:avLst/>
          </a:prstGeom>
        </p:spPr>
        <p:txBody>
          <a:bodyPr vert="horz" wrap="square" lIns="0" tIns="12700" rIns="0" bIns="0" rtlCol="0">
            <a:spAutoFit/>
          </a:bodyPr>
          <a:lstStyle>
            <a:lvl1pPr>
              <a:defRPr sz="5600" b="0" i="0">
                <a:solidFill>
                  <a:schemeClr val="bg1"/>
                </a:solidFill>
                <a:latin typeface="Consolas"/>
                <a:ea typeface="+mj-ea"/>
                <a:cs typeface="Consolas"/>
              </a:defRPr>
            </a:lvl1pPr>
          </a:lstStyle>
          <a:p>
            <a:pPr marL="12700">
              <a:spcBef>
                <a:spcPts val="100"/>
              </a:spcBef>
            </a:pPr>
            <a:r>
              <a:rPr lang="en-US" sz="6000" kern="0" spc="-60" dirty="0"/>
              <a:t>Les technologies </a:t>
            </a:r>
            <a:r>
              <a:rPr lang="en-US" sz="6000" kern="0" spc="-60" dirty="0" err="1"/>
              <a:t>utilisés</a:t>
            </a:r>
            <a:r>
              <a:rPr lang="en-US" sz="6000" kern="0" spc="-60" dirty="0"/>
              <a:t> :</a:t>
            </a:r>
            <a:endParaRPr lang="en-US" sz="6000" kern="0" dirty="0"/>
          </a:p>
        </p:txBody>
      </p:sp>
    </p:spTree>
    <p:extLst>
      <p:ext uri="{BB962C8B-B14F-4D97-AF65-F5344CB8AC3E}">
        <p14:creationId xmlns:p14="http://schemas.microsoft.com/office/powerpoint/2010/main" val="397503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8271" y="1644650"/>
            <a:ext cx="16642283" cy="580928"/>
          </a:xfrm>
          <a:prstGeom prst="rect">
            <a:avLst/>
          </a:prstGeom>
        </p:spPr>
        <p:txBody>
          <a:bodyPr vert="horz" wrap="square" lIns="0" tIns="11430" rIns="0" bIns="0" rtlCol="0">
            <a:spAutoFit/>
          </a:bodyPr>
          <a:lstStyle/>
          <a:p>
            <a:pPr marL="8607425" algn="l">
              <a:lnSpc>
                <a:spcPct val="100000"/>
              </a:lnSpc>
              <a:spcBef>
                <a:spcPts val="90"/>
              </a:spcBef>
            </a:pPr>
            <a:r>
              <a:rPr lang="fr-FR" sz="3700" spc="-65" dirty="0"/>
              <a:t>Voici La fonctionnement de site</a:t>
            </a:r>
            <a:endParaRPr sz="3700" spc="-65" dirty="0"/>
          </a:p>
        </p:txBody>
      </p:sp>
      <p:sp>
        <p:nvSpPr>
          <p:cNvPr id="4" name="object 4"/>
          <p:cNvSpPr txBox="1"/>
          <p:nvPr/>
        </p:nvSpPr>
        <p:spPr>
          <a:xfrm>
            <a:off x="9956947" y="2523984"/>
            <a:ext cx="7289800" cy="7068666"/>
          </a:xfrm>
          <a:prstGeom prst="rect">
            <a:avLst/>
          </a:prstGeom>
        </p:spPr>
        <p:txBody>
          <a:bodyPr vert="horz" wrap="square" lIns="0" tIns="12065" rIns="0" bIns="0" rtlCol="0">
            <a:spAutoFit/>
          </a:bodyPr>
          <a:lstStyle/>
          <a:p>
            <a:pPr marL="12700" marR="5080">
              <a:lnSpc>
                <a:spcPct val="100800"/>
              </a:lnSpc>
              <a:spcBef>
                <a:spcPts val="95"/>
              </a:spcBef>
            </a:pPr>
            <a:r>
              <a:rPr lang="fr-FR" sz="2500" spc="-20" dirty="0">
                <a:solidFill>
                  <a:srgbClr val="FFFFFF"/>
                </a:solidFill>
                <a:latin typeface="Consolas"/>
                <a:cs typeface="Consolas"/>
              </a:rPr>
              <a:t>- Lorsque vous cliquez sur « About Us", tout est masqué sauf la barre de navigation, et une div cachée </a:t>
            </a:r>
            <a:r>
              <a:rPr lang="fr-FR" sz="2500" spc="-20" dirty="0" err="1">
                <a:solidFill>
                  <a:srgbClr val="FFFFFF"/>
                </a:solidFill>
                <a:latin typeface="Consolas"/>
                <a:cs typeface="Consolas"/>
              </a:rPr>
              <a:t>d’id</a:t>
            </a:r>
            <a:r>
              <a:rPr lang="fr-FR" sz="2500" spc="-20" dirty="0">
                <a:solidFill>
                  <a:srgbClr val="FFFFFF"/>
                </a:solidFill>
                <a:latin typeface="Consolas"/>
                <a:cs typeface="Consolas"/>
              </a:rPr>
              <a:t> ‘</a:t>
            </a:r>
            <a:r>
              <a:rPr lang="fr-FR" sz="2500" spc="-20" dirty="0" err="1">
                <a:solidFill>
                  <a:srgbClr val="FFFFFF"/>
                </a:solidFill>
                <a:latin typeface="Consolas"/>
                <a:cs typeface="Consolas"/>
              </a:rPr>
              <a:t>abt</a:t>
            </a:r>
            <a:r>
              <a:rPr lang="fr-FR" sz="2500" spc="-20" dirty="0">
                <a:solidFill>
                  <a:srgbClr val="FFFFFF"/>
                </a:solidFill>
                <a:latin typeface="Consolas"/>
                <a:cs typeface="Consolas"/>
              </a:rPr>
              <a:t>’ apparaît pour afficher des informations sur le site.</a:t>
            </a:r>
          </a:p>
          <a:p>
            <a:pPr marL="12700" marR="5080">
              <a:lnSpc>
                <a:spcPct val="100800"/>
              </a:lnSpc>
              <a:spcBef>
                <a:spcPts val="95"/>
              </a:spcBef>
            </a:pPr>
            <a:endParaRPr lang="fr-FR" sz="2500" spc="-20" dirty="0">
              <a:solidFill>
                <a:srgbClr val="FFFFFF"/>
              </a:solidFill>
              <a:latin typeface="Consolas"/>
              <a:cs typeface="Consolas"/>
            </a:endParaRPr>
          </a:p>
          <a:p>
            <a:pPr marL="12700" marR="5080">
              <a:lnSpc>
                <a:spcPct val="100800"/>
              </a:lnSpc>
              <a:spcBef>
                <a:spcPts val="95"/>
              </a:spcBef>
            </a:pPr>
            <a:r>
              <a:rPr lang="fr-FR" sz="2500" spc="-20" dirty="0">
                <a:solidFill>
                  <a:srgbClr val="FFFFFF"/>
                </a:solidFill>
                <a:latin typeface="Consolas"/>
                <a:cs typeface="Consolas"/>
              </a:rPr>
              <a:t>- En cliquant sur "Ajouter un produit", la page défile doucement vers le formulaire où vous pouvez entrer les informations sur le produit.</a:t>
            </a:r>
          </a:p>
          <a:p>
            <a:pPr marL="12700" marR="5080">
              <a:lnSpc>
                <a:spcPct val="100800"/>
              </a:lnSpc>
              <a:spcBef>
                <a:spcPts val="95"/>
              </a:spcBef>
            </a:pPr>
            <a:endParaRPr lang="fr-FR" sz="2500" spc="-20" dirty="0">
              <a:solidFill>
                <a:srgbClr val="FFFFFF"/>
              </a:solidFill>
              <a:latin typeface="Consolas"/>
              <a:cs typeface="Consolas"/>
            </a:endParaRPr>
          </a:p>
          <a:p>
            <a:pPr marL="12700" marR="5080">
              <a:lnSpc>
                <a:spcPct val="100800"/>
              </a:lnSpc>
              <a:spcBef>
                <a:spcPts val="95"/>
              </a:spcBef>
            </a:pPr>
            <a:r>
              <a:rPr lang="fr-FR" sz="2500" spc="-20" dirty="0">
                <a:solidFill>
                  <a:srgbClr val="FFFFFF"/>
                </a:solidFill>
                <a:latin typeface="Consolas"/>
                <a:cs typeface="Consolas"/>
              </a:rPr>
              <a:t>- En cliquant sur le bouton "Modifier" pour modifier le produit actuel, la page défile également vers le même formulaire pour mettre à jour le produit.</a:t>
            </a:r>
          </a:p>
          <a:p>
            <a:pPr marL="12700" marR="5080">
              <a:lnSpc>
                <a:spcPct val="100800"/>
              </a:lnSpc>
              <a:spcBef>
                <a:spcPts val="95"/>
              </a:spcBef>
            </a:pPr>
            <a:endParaRPr lang="fr-FR" sz="2500" spc="-20" dirty="0">
              <a:solidFill>
                <a:srgbClr val="FFFFFF"/>
              </a:solidFill>
              <a:latin typeface="Consolas"/>
              <a:cs typeface="Consolas"/>
            </a:endParaRPr>
          </a:p>
          <a:p>
            <a:pPr marL="12700" marR="5080">
              <a:lnSpc>
                <a:spcPct val="100800"/>
              </a:lnSpc>
              <a:spcBef>
                <a:spcPts val="95"/>
              </a:spcBef>
            </a:pPr>
            <a:r>
              <a:rPr lang="fr-FR" sz="2500" spc="-20" dirty="0">
                <a:solidFill>
                  <a:srgbClr val="FFFFFF"/>
                </a:solidFill>
                <a:latin typeface="Consolas"/>
                <a:cs typeface="Consolas"/>
              </a:rPr>
              <a:t>- Enfin, en cliquant sur le bouton de suppression, le produit est supprimé.</a:t>
            </a:r>
            <a:endParaRPr lang="en-US" sz="2500" dirty="0">
              <a:latin typeface="Consolas"/>
              <a:cs typeface="Consolas"/>
            </a:endParaRPr>
          </a:p>
        </p:txBody>
      </p:sp>
      <p:pic>
        <p:nvPicPr>
          <p:cNvPr id="3" name="video siteweb">
            <a:hlinkClick r:id="" action="ppaction://media"/>
            <a:extLst>
              <a:ext uri="{FF2B5EF4-FFF2-40B4-BE49-F238E27FC236}">
                <a16:creationId xmlns:a16="http://schemas.microsoft.com/office/drawing/2014/main" id="{F52E4A2F-CA7D-45AF-D9AB-04F9649580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3953" y="1339037"/>
            <a:ext cx="8354197" cy="83541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3865" y="1773810"/>
            <a:ext cx="16672967" cy="877569"/>
          </a:xfrm>
          <a:prstGeom prst="rect">
            <a:avLst/>
          </a:prstGeom>
        </p:spPr>
        <p:txBody>
          <a:bodyPr vert="horz" wrap="square" lIns="0" tIns="11430" rIns="0" bIns="0" rtlCol="0">
            <a:spAutoFit/>
          </a:bodyPr>
          <a:lstStyle/>
          <a:p>
            <a:pPr marL="8607425">
              <a:lnSpc>
                <a:spcPct val="100000"/>
              </a:lnSpc>
              <a:spcBef>
                <a:spcPts val="90"/>
              </a:spcBef>
            </a:pPr>
            <a:r>
              <a:rPr lang="en-US" spc="-65" dirty="0"/>
              <a:t>La base de données :</a:t>
            </a:r>
          </a:p>
        </p:txBody>
      </p:sp>
      <p:sp>
        <p:nvSpPr>
          <p:cNvPr id="4" name="object 4"/>
          <p:cNvSpPr txBox="1"/>
          <p:nvPr/>
        </p:nvSpPr>
        <p:spPr>
          <a:xfrm>
            <a:off x="9643945" y="3688474"/>
            <a:ext cx="7289800" cy="2328907"/>
          </a:xfrm>
          <a:prstGeom prst="rect">
            <a:avLst/>
          </a:prstGeom>
        </p:spPr>
        <p:txBody>
          <a:bodyPr vert="horz" wrap="square" lIns="0" tIns="12065" rIns="0" bIns="0" rtlCol="0">
            <a:spAutoFit/>
          </a:bodyPr>
          <a:lstStyle/>
          <a:p>
            <a:pPr marL="12700" marR="5080">
              <a:lnSpc>
                <a:spcPct val="100800"/>
              </a:lnSpc>
              <a:spcBef>
                <a:spcPts val="95"/>
              </a:spcBef>
            </a:pPr>
            <a:r>
              <a:rPr lang="en-US" sz="2500" spc="-20" dirty="0">
                <a:solidFill>
                  <a:srgbClr val="FFFFFF"/>
                </a:solidFill>
                <a:latin typeface="Consolas"/>
                <a:cs typeface="Consolas"/>
              </a:rPr>
              <a:t>La base de données </a:t>
            </a:r>
            <a:r>
              <a:rPr lang="en-US" sz="2500" spc="-20" dirty="0" err="1">
                <a:solidFill>
                  <a:srgbClr val="FFFFFF"/>
                </a:solidFill>
                <a:latin typeface="Consolas"/>
                <a:cs typeface="Consolas"/>
              </a:rPr>
              <a:t>comporte</a:t>
            </a:r>
            <a:r>
              <a:rPr lang="en-US" sz="2500" spc="-20" dirty="0">
                <a:solidFill>
                  <a:srgbClr val="FFFFFF"/>
                </a:solidFill>
                <a:latin typeface="Consolas"/>
                <a:cs typeface="Consolas"/>
              </a:rPr>
              <a:t> </a:t>
            </a:r>
            <a:r>
              <a:rPr lang="en-US" sz="2500" spc="-20" dirty="0" err="1">
                <a:solidFill>
                  <a:srgbClr val="FFFFFF"/>
                </a:solidFill>
                <a:latin typeface="Consolas"/>
                <a:cs typeface="Consolas"/>
              </a:rPr>
              <a:t>une</a:t>
            </a:r>
            <a:r>
              <a:rPr lang="en-US" sz="2500" spc="-20" dirty="0">
                <a:solidFill>
                  <a:srgbClr val="FFFFFF"/>
                </a:solidFill>
                <a:latin typeface="Consolas"/>
                <a:cs typeface="Consolas"/>
              </a:rPr>
              <a:t> </a:t>
            </a:r>
            <a:r>
              <a:rPr lang="en-US" sz="2500" spc="-20" dirty="0" err="1">
                <a:solidFill>
                  <a:srgbClr val="FFFFFF"/>
                </a:solidFill>
                <a:latin typeface="Consolas"/>
                <a:cs typeface="Consolas"/>
              </a:rPr>
              <a:t>clé</a:t>
            </a:r>
            <a:r>
              <a:rPr lang="en-US" sz="2500" spc="-20" dirty="0">
                <a:solidFill>
                  <a:srgbClr val="FFFFFF"/>
                </a:solidFill>
                <a:latin typeface="Consolas"/>
                <a:cs typeface="Consolas"/>
              </a:rPr>
              <a:t> </a:t>
            </a:r>
            <a:r>
              <a:rPr lang="en-US" sz="2500" spc="-20" dirty="0" err="1">
                <a:solidFill>
                  <a:srgbClr val="FFFFFF"/>
                </a:solidFill>
                <a:latin typeface="Consolas"/>
                <a:cs typeface="Consolas"/>
              </a:rPr>
              <a:t>primaire</a:t>
            </a:r>
            <a:r>
              <a:rPr lang="en-US" sz="2500" spc="-20" dirty="0">
                <a:solidFill>
                  <a:srgbClr val="FFFFFF"/>
                </a:solidFill>
                <a:latin typeface="Consolas"/>
                <a:cs typeface="Consolas"/>
              </a:rPr>
              <a:t> ‘id’ avec auto-</a:t>
            </a:r>
            <a:r>
              <a:rPr lang="en-US" sz="2500" spc="-20" dirty="0" err="1">
                <a:solidFill>
                  <a:srgbClr val="FFFFFF"/>
                </a:solidFill>
                <a:latin typeface="Consolas"/>
                <a:cs typeface="Consolas"/>
              </a:rPr>
              <a:t>incrémentation</a:t>
            </a:r>
            <a:r>
              <a:rPr lang="en-US" sz="2500" spc="-20" dirty="0">
                <a:solidFill>
                  <a:srgbClr val="FFFFFF"/>
                </a:solidFill>
                <a:latin typeface="Consolas"/>
                <a:cs typeface="Consolas"/>
              </a:rPr>
              <a:t>, </a:t>
            </a:r>
            <a:r>
              <a:rPr lang="en-US" sz="2500" spc="-20" dirty="0" err="1">
                <a:solidFill>
                  <a:srgbClr val="FFFFFF"/>
                </a:solidFill>
                <a:latin typeface="Consolas"/>
                <a:cs typeface="Consolas"/>
              </a:rPr>
              <a:t>ainsi</a:t>
            </a:r>
            <a:r>
              <a:rPr lang="en-US" sz="2500" spc="-20" dirty="0">
                <a:solidFill>
                  <a:srgbClr val="FFFFFF"/>
                </a:solidFill>
                <a:latin typeface="Consolas"/>
                <a:cs typeface="Consolas"/>
              </a:rPr>
              <a:t> que les champs ‘nom’ et ‘description’ , Les deux de type </a:t>
            </a:r>
            <a:r>
              <a:rPr lang="en-US" sz="2500" spc="-20" dirty="0" err="1">
                <a:solidFill>
                  <a:srgbClr val="FFFFFF"/>
                </a:solidFill>
                <a:latin typeface="Consolas"/>
                <a:cs typeface="Consolas"/>
              </a:rPr>
              <a:t>texte</a:t>
            </a:r>
            <a:r>
              <a:rPr lang="en-US" sz="2500" spc="-20" dirty="0">
                <a:solidFill>
                  <a:srgbClr val="FFFFFF"/>
                </a:solidFill>
                <a:latin typeface="Consolas"/>
                <a:cs typeface="Consolas"/>
              </a:rPr>
              <a:t>, et </a:t>
            </a:r>
            <a:r>
              <a:rPr lang="en-US" sz="2500" spc="-20" dirty="0" err="1">
                <a:solidFill>
                  <a:srgbClr val="FFFFFF"/>
                </a:solidFill>
                <a:latin typeface="Consolas"/>
                <a:cs typeface="Consolas"/>
              </a:rPr>
              <a:t>enfin</a:t>
            </a:r>
            <a:r>
              <a:rPr lang="en-US" sz="2500" spc="-20" dirty="0">
                <a:solidFill>
                  <a:srgbClr val="FFFFFF"/>
                </a:solidFill>
                <a:latin typeface="Consolas"/>
                <a:cs typeface="Consolas"/>
              </a:rPr>
              <a:t> ‘price’ </a:t>
            </a:r>
            <a:r>
              <a:rPr lang="en-US" sz="2500" spc="-20" dirty="0" err="1">
                <a:solidFill>
                  <a:srgbClr val="FFFFFF"/>
                </a:solidFill>
                <a:latin typeface="Consolas"/>
                <a:cs typeface="Consolas"/>
              </a:rPr>
              <a:t>représentant</a:t>
            </a:r>
            <a:r>
              <a:rPr lang="en-US" sz="2500" spc="-20" dirty="0">
                <a:solidFill>
                  <a:srgbClr val="FFFFFF"/>
                </a:solidFill>
                <a:latin typeface="Consolas"/>
                <a:cs typeface="Consolas"/>
              </a:rPr>
              <a:t> le prix du </a:t>
            </a:r>
            <a:r>
              <a:rPr lang="en-US" sz="2500" spc="-20" dirty="0" err="1">
                <a:solidFill>
                  <a:srgbClr val="FFFFFF"/>
                </a:solidFill>
                <a:latin typeface="Consolas"/>
                <a:cs typeface="Consolas"/>
              </a:rPr>
              <a:t>produit</a:t>
            </a:r>
            <a:r>
              <a:rPr lang="en-US" sz="2500" spc="-20" dirty="0">
                <a:solidFill>
                  <a:srgbClr val="FFFFFF"/>
                </a:solidFill>
                <a:latin typeface="Consolas"/>
                <a:cs typeface="Consolas"/>
              </a:rPr>
              <a:t>.</a:t>
            </a:r>
            <a:endParaRPr lang="en-US" sz="2500" dirty="0">
              <a:latin typeface="Consolas"/>
              <a:cs typeface="Consolas"/>
            </a:endParaRPr>
          </a:p>
        </p:txBody>
      </p:sp>
      <p:pic>
        <p:nvPicPr>
          <p:cNvPr id="6" name="Picture 5">
            <a:extLst>
              <a:ext uri="{FF2B5EF4-FFF2-40B4-BE49-F238E27FC236}">
                <a16:creationId xmlns:a16="http://schemas.microsoft.com/office/drawing/2014/main" id="{E8165603-1A0A-C650-E9D2-D1D4B3E6F9FE}"/>
              </a:ext>
            </a:extLst>
          </p:cNvPr>
          <p:cNvPicPr>
            <a:picLocks noChangeAspect="1"/>
          </p:cNvPicPr>
          <p:nvPr/>
        </p:nvPicPr>
        <p:blipFill>
          <a:blip r:embed="rId2"/>
          <a:stretch>
            <a:fillRect/>
          </a:stretch>
        </p:blipFill>
        <p:spPr>
          <a:xfrm>
            <a:off x="1073149" y="1781497"/>
            <a:ext cx="8077200" cy="7412122"/>
          </a:xfrm>
          <a:prstGeom prst="rect">
            <a:avLst/>
          </a:prstGeom>
        </p:spPr>
      </p:pic>
    </p:spTree>
    <p:extLst>
      <p:ext uri="{BB962C8B-B14F-4D97-AF65-F5344CB8AC3E}">
        <p14:creationId xmlns:p14="http://schemas.microsoft.com/office/powerpoint/2010/main" val="3613847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B80538-715C-A7DB-6794-9F2A214236A6}"/>
              </a:ext>
            </a:extLst>
          </p:cNvPr>
          <p:cNvPicPr>
            <a:picLocks noChangeAspect="1"/>
          </p:cNvPicPr>
          <p:nvPr/>
        </p:nvPicPr>
        <p:blipFill>
          <a:blip r:embed="rId2"/>
          <a:stretch>
            <a:fillRect/>
          </a:stretch>
        </p:blipFill>
        <p:spPr>
          <a:xfrm>
            <a:off x="912763" y="2892110"/>
            <a:ext cx="5287611" cy="2257740"/>
          </a:xfrm>
          <a:prstGeom prst="rect">
            <a:avLst/>
          </a:prstGeom>
        </p:spPr>
      </p:pic>
      <p:sp>
        <p:nvSpPr>
          <p:cNvPr id="7" name="object 9">
            <a:extLst>
              <a:ext uri="{FF2B5EF4-FFF2-40B4-BE49-F238E27FC236}">
                <a16:creationId xmlns:a16="http://schemas.microsoft.com/office/drawing/2014/main" id="{1333E946-99AB-8E55-CB27-22EDC0E33114}"/>
              </a:ext>
            </a:extLst>
          </p:cNvPr>
          <p:cNvSpPr txBox="1">
            <a:spLocks noGrp="1"/>
          </p:cNvSpPr>
          <p:nvPr>
            <p:ph type="body" idx="1"/>
          </p:nvPr>
        </p:nvSpPr>
        <p:spPr>
          <a:xfrm>
            <a:off x="3775284" y="1416050"/>
            <a:ext cx="10750132" cy="1038746"/>
          </a:xfrm>
          <a:prstGeom prst="rect">
            <a:avLst/>
          </a:prstGeom>
        </p:spPr>
        <p:txBody>
          <a:bodyPr vert="horz" wrap="square" lIns="0" tIns="15240" rIns="0" bIns="0" rtlCol="0">
            <a:spAutoFit/>
          </a:bodyPr>
          <a:lstStyle/>
          <a:p>
            <a:pPr marL="12700" marR="5080" algn="ctr">
              <a:lnSpc>
                <a:spcPct val="100099"/>
              </a:lnSpc>
              <a:spcBef>
                <a:spcPts val="120"/>
              </a:spcBef>
            </a:pPr>
            <a:r>
              <a:rPr lang="en-US" spc="-55" dirty="0"/>
              <a:t>Les </a:t>
            </a:r>
            <a:r>
              <a:rPr lang="en-US" spc="-55" dirty="0" err="1"/>
              <a:t>fichiers</a:t>
            </a:r>
            <a:r>
              <a:rPr lang="en-US" spc="-55" dirty="0"/>
              <a:t> </a:t>
            </a:r>
            <a:r>
              <a:rPr lang="en-US" spc="-55" dirty="0" err="1"/>
              <a:t>php</a:t>
            </a:r>
            <a:r>
              <a:rPr lang="en-US" spc="-55" dirty="0"/>
              <a:t> :</a:t>
            </a:r>
            <a:endParaRPr spc="-55" dirty="0"/>
          </a:p>
        </p:txBody>
      </p:sp>
      <p:pic>
        <p:nvPicPr>
          <p:cNvPr id="9" name="Picture 8">
            <a:extLst>
              <a:ext uri="{FF2B5EF4-FFF2-40B4-BE49-F238E27FC236}">
                <a16:creationId xmlns:a16="http://schemas.microsoft.com/office/drawing/2014/main" id="{0CAF0E21-6596-7672-E241-66C8381553ED}"/>
              </a:ext>
            </a:extLst>
          </p:cNvPr>
          <p:cNvPicPr>
            <a:picLocks noChangeAspect="1"/>
          </p:cNvPicPr>
          <p:nvPr/>
        </p:nvPicPr>
        <p:blipFill>
          <a:blip r:embed="rId3"/>
          <a:stretch>
            <a:fillRect/>
          </a:stretch>
        </p:blipFill>
        <p:spPr>
          <a:xfrm>
            <a:off x="6321031" y="2892110"/>
            <a:ext cx="5658640" cy="3696216"/>
          </a:xfrm>
          <a:prstGeom prst="rect">
            <a:avLst/>
          </a:prstGeom>
        </p:spPr>
      </p:pic>
      <p:pic>
        <p:nvPicPr>
          <p:cNvPr id="11" name="Picture 10">
            <a:extLst>
              <a:ext uri="{FF2B5EF4-FFF2-40B4-BE49-F238E27FC236}">
                <a16:creationId xmlns:a16="http://schemas.microsoft.com/office/drawing/2014/main" id="{4A782F79-9B75-DA1B-5BBF-B248E95D7687}"/>
              </a:ext>
            </a:extLst>
          </p:cNvPr>
          <p:cNvPicPr>
            <a:picLocks noChangeAspect="1"/>
          </p:cNvPicPr>
          <p:nvPr/>
        </p:nvPicPr>
        <p:blipFill>
          <a:blip r:embed="rId4"/>
          <a:stretch>
            <a:fillRect/>
          </a:stretch>
        </p:blipFill>
        <p:spPr>
          <a:xfrm>
            <a:off x="12100328" y="2885760"/>
            <a:ext cx="5249008" cy="3581900"/>
          </a:xfrm>
          <a:prstGeom prst="rect">
            <a:avLst/>
          </a:prstGeom>
        </p:spPr>
      </p:pic>
      <p:pic>
        <p:nvPicPr>
          <p:cNvPr id="13" name="Picture 12">
            <a:extLst>
              <a:ext uri="{FF2B5EF4-FFF2-40B4-BE49-F238E27FC236}">
                <a16:creationId xmlns:a16="http://schemas.microsoft.com/office/drawing/2014/main" id="{9CD79346-B1D4-B4AA-4D6E-454D4D6B7CCB}"/>
              </a:ext>
            </a:extLst>
          </p:cNvPr>
          <p:cNvPicPr>
            <a:picLocks noChangeAspect="1"/>
          </p:cNvPicPr>
          <p:nvPr/>
        </p:nvPicPr>
        <p:blipFill>
          <a:blip r:embed="rId5"/>
          <a:stretch>
            <a:fillRect/>
          </a:stretch>
        </p:blipFill>
        <p:spPr>
          <a:xfrm>
            <a:off x="912763" y="5247536"/>
            <a:ext cx="5287611" cy="2798787"/>
          </a:xfrm>
          <a:prstGeom prst="rect">
            <a:avLst/>
          </a:prstGeom>
        </p:spPr>
      </p:pic>
      <p:pic>
        <p:nvPicPr>
          <p:cNvPr id="15" name="Picture 14">
            <a:extLst>
              <a:ext uri="{FF2B5EF4-FFF2-40B4-BE49-F238E27FC236}">
                <a16:creationId xmlns:a16="http://schemas.microsoft.com/office/drawing/2014/main" id="{B86DCA66-AB05-0753-CF98-A07359E3D38B}"/>
              </a:ext>
            </a:extLst>
          </p:cNvPr>
          <p:cNvPicPr>
            <a:picLocks noChangeAspect="1"/>
          </p:cNvPicPr>
          <p:nvPr/>
        </p:nvPicPr>
        <p:blipFill>
          <a:blip r:embed="rId6"/>
          <a:stretch>
            <a:fillRect/>
          </a:stretch>
        </p:blipFill>
        <p:spPr>
          <a:xfrm>
            <a:off x="6321031" y="6649199"/>
            <a:ext cx="7477520" cy="3161361"/>
          </a:xfrm>
          <a:prstGeom prst="rect">
            <a:avLst/>
          </a:prstGeom>
        </p:spPr>
      </p:pic>
      <p:grpSp>
        <p:nvGrpSpPr>
          <p:cNvPr id="16" name="object 12">
            <a:extLst>
              <a:ext uri="{FF2B5EF4-FFF2-40B4-BE49-F238E27FC236}">
                <a16:creationId xmlns:a16="http://schemas.microsoft.com/office/drawing/2014/main" id="{B750AE50-77D1-99FD-E222-91684F80CFF6}"/>
              </a:ext>
            </a:extLst>
          </p:cNvPr>
          <p:cNvGrpSpPr/>
          <p:nvPr/>
        </p:nvGrpSpPr>
        <p:grpSpPr>
          <a:xfrm>
            <a:off x="13942764" y="6881622"/>
            <a:ext cx="4429760" cy="3396615"/>
            <a:chOff x="952296" y="5035670"/>
            <a:chExt cx="4429760" cy="3396615"/>
          </a:xfrm>
        </p:grpSpPr>
        <p:sp>
          <p:nvSpPr>
            <p:cNvPr id="17" name="object 13">
              <a:extLst>
                <a:ext uri="{FF2B5EF4-FFF2-40B4-BE49-F238E27FC236}">
                  <a16:creationId xmlns:a16="http://schemas.microsoft.com/office/drawing/2014/main" id="{F79BA634-574F-DD8D-F73F-010A26430F8A}"/>
                </a:ext>
              </a:extLst>
            </p:cNvPr>
            <p:cNvSpPr/>
            <p:nvPr/>
          </p:nvSpPr>
          <p:spPr>
            <a:xfrm>
              <a:off x="961652" y="5045037"/>
              <a:ext cx="4408170" cy="3377565"/>
            </a:xfrm>
            <a:custGeom>
              <a:avLst/>
              <a:gdLst/>
              <a:ahLst/>
              <a:cxnLst/>
              <a:rect l="l" t="t" r="r" b="b"/>
              <a:pathLst>
                <a:path w="4408170" h="3377565">
                  <a:moveTo>
                    <a:pt x="4407729" y="0"/>
                  </a:moveTo>
                  <a:lnTo>
                    <a:pt x="0" y="0"/>
                  </a:lnTo>
                  <a:lnTo>
                    <a:pt x="0" y="3377387"/>
                  </a:lnTo>
                  <a:lnTo>
                    <a:pt x="2203872" y="3377387"/>
                  </a:lnTo>
                  <a:lnTo>
                    <a:pt x="4407729" y="3377387"/>
                  </a:lnTo>
                  <a:lnTo>
                    <a:pt x="4407729" y="0"/>
                  </a:lnTo>
                  <a:close/>
                </a:path>
              </a:pathLst>
            </a:custGeom>
            <a:solidFill>
              <a:srgbClr val="2F3B42"/>
            </a:solidFill>
          </p:spPr>
          <p:txBody>
            <a:bodyPr wrap="square" lIns="0" tIns="0" rIns="0" bIns="0" rtlCol="0"/>
            <a:lstStyle/>
            <a:p>
              <a:endParaRPr/>
            </a:p>
          </p:txBody>
        </p:sp>
        <p:sp>
          <p:nvSpPr>
            <p:cNvPr id="18" name="object 14">
              <a:extLst>
                <a:ext uri="{FF2B5EF4-FFF2-40B4-BE49-F238E27FC236}">
                  <a16:creationId xmlns:a16="http://schemas.microsoft.com/office/drawing/2014/main" id="{70F0435B-E719-2FA0-1647-87355CCB04C4}"/>
                </a:ext>
              </a:extLst>
            </p:cNvPr>
            <p:cNvSpPr/>
            <p:nvPr/>
          </p:nvSpPr>
          <p:spPr>
            <a:xfrm>
              <a:off x="961656" y="5045030"/>
              <a:ext cx="4408170" cy="3377565"/>
            </a:xfrm>
            <a:custGeom>
              <a:avLst/>
              <a:gdLst/>
              <a:ahLst/>
              <a:cxnLst/>
              <a:rect l="l" t="t" r="r" b="b"/>
              <a:pathLst>
                <a:path w="4408170" h="3377565">
                  <a:moveTo>
                    <a:pt x="2203875" y="3377392"/>
                  </a:moveTo>
                  <a:lnTo>
                    <a:pt x="0" y="3377392"/>
                  </a:lnTo>
                  <a:lnTo>
                    <a:pt x="0" y="0"/>
                  </a:lnTo>
                  <a:lnTo>
                    <a:pt x="4407741" y="0"/>
                  </a:lnTo>
                  <a:lnTo>
                    <a:pt x="4407741" y="3377392"/>
                  </a:lnTo>
                  <a:lnTo>
                    <a:pt x="2203875" y="3377392"/>
                  </a:lnTo>
                  <a:close/>
                </a:path>
                <a:path w="4408170" h="3377565">
                  <a:moveTo>
                    <a:pt x="2203875" y="742297"/>
                  </a:moveTo>
                  <a:lnTo>
                    <a:pt x="0" y="742297"/>
                  </a:lnTo>
                  <a:lnTo>
                    <a:pt x="0" y="0"/>
                  </a:lnTo>
                  <a:lnTo>
                    <a:pt x="4407741" y="0"/>
                  </a:lnTo>
                  <a:lnTo>
                    <a:pt x="4407741" y="742297"/>
                  </a:lnTo>
                  <a:lnTo>
                    <a:pt x="2203875" y="742297"/>
                  </a:lnTo>
                  <a:close/>
                </a:path>
                <a:path w="4408170" h="3377565">
                  <a:moveTo>
                    <a:pt x="3883594" y="224636"/>
                  </a:moveTo>
                  <a:lnTo>
                    <a:pt x="4108945" y="449983"/>
                  </a:lnTo>
                </a:path>
                <a:path w="4408170" h="3377565">
                  <a:moveTo>
                    <a:pt x="4108234" y="224636"/>
                  </a:moveTo>
                  <a:lnTo>
                    <a:pt x="3882870" y="449983"/>
                  </a:lnTo>
                </a:path>
                <a:path w="4408170" h="3377565">
                  <a:moveTo>
                    <a:pt x="2812262" y="336954"/>
                  </a:moveTo>
                  <a:lnTo>
                    <a:pt x="3131924" y="338389"/>
                  </a:lnTo>
                </a:path>
                <a:path w="4408170" h="3377565">
                  <a:moveTo>
                    <a:pt x="3507759" y="449272"/>
                  </a:moveTo>
                  <a:lnTo>
                    <a:pt x="3395452" y="449272"/>
                  </a:lnTo>
                  <a:lnTo>
                    <a:pt x="3395452" y="224636"/>
                  </a:lnTo>
                  <a:lnTo>
                    <a:pt x="3620079" y="224636"/>
                  </a:lnTo>
                  <a:lnTo>
                    <a:pt x="3620079" y="449272"/>
                  </a:lnTo>
                  <a:lnTo>
                    <a:pt x="3507759" y="449272"/>
                  </a:lnTo>
                  <a:close/>
                </a:path>
              </a:pathLst>
            </a:custGeom>
            <a:ln w="18719">
              <a:solidFill>
                <a:srgbClr val="FFFFFF"/>
              </a:solidFill>
            </a:ln>
          </p:spPr>
          <p:txBody>
            <a:bodyPr wrap="square" lIns="0" tIns="0" rIns="0" bIns="0" rtlCol="0"/>
            <a:lstStyle/>
            <a:p>
              <a:endParaRPr/>
            </a:p>
          </p:txBody>
        </p:sp>
        <p:pic>
          <p:nvPicPr>
            <p:cNvPr id="19" name="object 15">
              <a:extLst>
                <a:ext uri="{FF2B5EF4-FFF2-40B4-BE49-F238E27FC236}">
                  <a16:creationId xmlns:a16="http://schemas.microsoft.com/office/drawing/2014/main" id="{3335EB94-FD21-C9F5-E86F-412F2CD55333}"/>
                </a:ext>
              </a:extLst>
            </p:cNvPr>
            <p:cNvPicPr/>
            <p:nvPr/>
          </p:nvPicPr>
          <p:blipFill>
            <a:blip r:embed="rId7" cstate="print"/>
            <a:stretch>
              <a:fillRect/>
            </a:stretch>
          </p:blipFill>
          <p:spPr>
            <a:xfrm>
              <a:off x="1466087" y="6623304"/>
              <a:ext cx="518159" cy="947927"/>
            </a:xfrm>
            <a:prstGeom prst="rect">
              <a:avLst/>
            </a:prstGeom>
          </p:spPr>
        </p:pic>
        <p:pic>
          <p:nvPicPr>
            <p:cNvPr id="20" name="object 16">
              <a:extLst>
                <a:ext uri="{FF2B5EF4-FFF2-40B4-BE49-F238E27FC236}">
                  <a16:creationId xmlns:a16="http://schemas.microsoft.com/office/drawing/2014/main" id="{690C2600-97DC-9E09-C6AA-44DB17AE60E5}"/>
                </a:ext>
              </a:extLst>
            </p:cNvPr>
            <p:cNvPicPr/>
            <p:nvPr/>
          </p:nvPicPr>
          <p:blipFill>
            <a:blip r:embed="rId8" cstate="print"/>
            <a:stretch>
              <a:fillRect/>
            </a:stretch>
          </p:blipFill>
          <p:spPr>
            <a:xfrm>
              <a:off x="2471927" y="6623304"/>
              <a:ext cx="460248" cy="947927"/>
            </a:xfrm>
            <a:prstGeom prst="rect">
              <a:avLst/>
            </a:prstGeom>
          </p:spPr>
        </p:pic>
        <p:pic>
          <p:nvPicPr>
            <p:cNvPr id="21" name="object 17">
              <a:extLst>
                <a:ext uri="{FF2B5EF4-FFF2-40B4-BE49-F238E27FC236}">
                  <a16:creationId xmlns:a16="http://schemas.microsoft.com/office/drawing/2014/main" id="{E16F5FF0-DC27-2568-EAD0-49638E0CAF9B}"/>
                </a:ext>
              </a:extLst>
            </p:cNvPr>
            <p:cNvPicPr/>
            <p:nvPr/>
          </p:nvPicPr>
          <p:blipFill>
            <a:blip r:embed="rId9" cstate="print"/>
            <a:stretch>
              <a:fillRect/>
            </a:stretch>
          </p:blipFill>
          <p:spPr>
            <a:xfrm>
              <a:off x="3102863" y="6623304"/>
              <a:ext cx="886967" cy="947927"/>
            </a:xfrm>
            <a:prstGeom prst="rect">
              <a:avLst/>
            </a:prstGeom>
          </p:spPr>
        </p:pic>
        <p:pic>
          <p:nvPicPr>
            <p:cNvPr id="22" name="object 18">
              <a:extLst>
                <a:ext uri="{FF2B5EF4-FFF2-40B4-BE49-F238E27FC236}">
                  <a16:creationId xmlns:a16="http://schemas.microsoft.com/office/drawing/2014/main" id="{250064A8-5B27-BE19-8930-DC3E4AF5030D}"/>
                </a:ext>
              </a:extLst>
            </p:cNvPr>
            <p:cNvPicPr/>
            <p:nvPr/>
          </p:nvPicPr>
          <p:blipFill>
            <a:blip r:embed="rId10" cstate="print"/>
            <a:stretch>
              <a:fillRect/>
            </a:stretch>
          </p:blipFill>
          <p:spPr>
            <a:xfrm>
              <a:off x="4303775" y="6623304"/>
              <a:ext cx="487680" cy="947927"/>
            </a:xfrm>
            <a:prstGeom prst="rect">
              <a:avLst/>
            </a:prstGeom>
          </p:spPr>
        </p:pic>
        <p:pic>
          <p:nvPicPr>
            <p:cNvPr id="23" name="object 19">
              <a:extLst>
                <a:ext uri="{FF2B5EF4-FFF2-40B4-BE49-F238E27FC236}">
                  <a16:creationId xmlns:a16="http://schemas.microsoft.com/office/drawing/2014/main" id="{EBE75D9B-9C04-99D5-9106-70A83394DC54}"/>
                </a:ext>
              </a:extLst>
            </p:cNvPr>
            <p:cNvPicPr/>
            <p:nvPr/>
          </p:nvPicPr>
          <p:blipFill>
            <a:blip r:embed="rId11" cstate="print"/>
            <a:stretch>
              <a:fillRect/>
            </a:stretch>
          </p:blipFill>
          <p:spPr>
            <a:xfrm>
              <a:off x="952499" y="5038318"/>
              <a:ext cx="4429124" cy="3390899"/>
            </a:xfrm>
            <a:prstGeom prst="rect">
              <a:avLst/>
            </a:prstGeom>
          </p:spPr>
        </p:pic>
      </p:grpSp>
    </p:spTree>
    <p:extLst>
      <p:ext uri="{BB962C8B-B14F-4D97-AF65-F5344CB8AC3E}">
        <p14:creationId xmlns:p14="http://schemas.microsoft.com/office/powerpoint/2010/main" val="86400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264" y="1349063"/>
            <a:ext cx="16672967" cy="877569"/>
          </a:xfrm>
          <a:prstGeom prst="rect">
            <a:avLst/>
          </a:prstGeom>
        </p:spPr>
        <p:txBody>
          <a:bodyPr vert="horz" wrap="square" lIns="0" tIns="11430" rIns="0" bIns="0" rtlCol="0">
            <a:spAutoFit/>
          </a:bodyPr>
          <a:lstStyle/>
          <a:p>
            <a:pPr marL="8607425">
              <a:lnSpc>
                <a:spcPct val="100000"/>
              </a:lnSpc>
              <a:spcBef>
                <a:spcPts val="90"/>
              </a:spcBef>
            </a:pPr>
            <a:r>
              <a:rPr lang="en-US" spc="-65" dirty="0"/>
              <a:t>le </a:t>
            </a:r>
            <a:r>
              <a:rPr lang="en-US" spc="-65" dirty="0" err="1"/>
              <a:t>fichier</a:t>
            </a:r>
            <a:r>
              <a:rPr lang="en-US" spc="-65" dirty="0"/>
              <a:t> HTML :</a:t>
            </a:r>
            <a:endParaRPr spc="-65" dirty="0"/>
          </a:p>
        </p:txBody>
      </p:sp>
      <p:sp>
        <p:nvSpPr>
          <p:cNvPr id="4" name="object 4"/>
          <p:cNvSpPr txBox="1"/>
          <p:nvPr/>
        </p:nvSpPr>
        <p:spPr>
          <a:xfrm>
            <a:off x="9774852" y="2559050"/>
            <a:ext cx="7289800" cy="6680098"/>
          </a:xfrm>
          <a:prstGeom prst="rect">
            <a:avLst/>
          </a:prstGeom>
        </p:spPr>
        <p:txBody>
          <a:bodyPr vert="horz" wrap="square" lIns="0" tIns="12065" rIns="0" bIns="0" rtlCol="0">
            <a:spAutoFit/>
          </a:bodyPr>
          <a:lstStyle/>
          <a:p>
            <a:pPr marL="12700" marR="5080">
              <a:lnSpc>
                <a:spcPct val="100800"/>
              </a:lnSpc>
              <a:spcBef>
                <a:spcPts val="95"/>
              </a:spcBef>
            </a:pPr>
            <a:r>
              <a:rPr lang="fr-FR" sz="2500" spc="-20" dirty="0">
                <a:solidFill>
                  <a:srgbClr val="FFFFFF"/>
                </a:solidFill>
                <a:latin typeface="Consolas"/>
                <a:cs typeface="Consolas"/>
              </a:rPr>
              <a:t>Dans le fichier HTML, nous avons une div appelée "header" qui fonctionne comme une barre de navigation et qui comprend trois éléments :</a:t>
            </a:r>
          </a:p>
          <a:p>
            <a:pPr marL="12700" marR="5080">
              <a:lnSpc>
                <a:spcPct val="100800"/>
              </a:lnSpc>
              <a:spcBef>
                <a:spcPts val="95"/>
              </a:spcBef>
            </a:pPr>
            <a:r>
              <a:rPr lang="fr-FR" sz="2500" spc="-20" dirty="0">
                <a:solidFill>
                  <a:srgbClr val="FFFFFF"/>
                </a:solidFill>
                <a:latin typeface="Consolas"/>
                <a:cs typeface="Consolas"/>
              </a:rPr>
              <a:t>1- Une image du logo, qui est un lien vers la page d'accueil.</a:t>
            </a:r>
          </a:p>
          <a:p>
            <a:pPr marL="12700" marR="5080">
              <a:lnSpc>
                <a:spcPct val="100800"/>
              </a:lnSpc>
              <a:spcBef>
                <a:spcPts val="95"/>
              </a:spcBef>
            </a:pPr>
            <a:r>
              <a:rPr lang="fr-FR" sz="2500" spc="-20" dirty="0">
                <a:solidFill>
                  <a:srgbClr val="FFFFFF"/>
                </a:solidFill>
                <a:latin typeface="Consolas"/>
                <a:cs typeface="Consolas"/>
              </a:rPr>
              <a:t>2- Deux boutons, "Ajouter un produit" et « About Us".</a:t>
            </a:r>
          </a:p>
          <a:p>
            <a:pPr marL="12700" marR="5080">
              <a:lnSpc>
                <a:spcPct val="100800"/>
              </a:lnSpc>
              <a:spcBef>
                <a:spcPts val="95"/>
              </a:spcBef>
            </a:pPr>
            <a:endParaRPr lang="fr-FR" sz="2500" spc="-20" dirty="0">
              <a:solidFill>
                <a:srgbClr val="FFFFFF"/>
              </a:solidFill>
              <a:latin typeface="Consolas"/>
              <a:cs typeface="Consolas"/>
            </a:endParaRPr>
          </a:p>
          <a:p>
            <a:pPr marL="12700" marR="5080">
              <a:lnSpc>
                <a:spcPct val="100800"/>
              </a:lnSpc>
              <a:spcBef>
                <a:spcPts val="95"/>
              </a:spcBef>
            </a:pPr>
            <a:r>
              <a:rPr lang="fr-FR" sz="2500" spc="-20" dirty="0">
                <a:solidFill>
                  <a:srgbClr val="FFFFFF"/>
                </a:solidFill>
                <a:latin typeface="Consolas"/>
                <a:cs typeface="Consolas"/>
              </a:rPr>
              <a:t>Nous avons également une div appelée "</a:t>
            </a:r>
            <a:r>
              <a:rPr lang="fr-FR" sz="2500" spc="-20" dirty="0" err="1">
                <a:solidFill>
                  <a:srgbClr val="FFFFFF"/>
                </a:solidFill>
                <a:latin typeface="Consolas"/>
                <a:cs typeface="Consolas"/>
              </a:rPr>
              <a:t>abt</a:t>
            </a:r>
            <a:r>
              <a:rPr lang="fr-FR" sz="2500" spc="-20" dirty="0">
                <a:solidFill>
                  <a:srgbClr val="FFFFFF"/>
                </a:solidFill>
                <a:latin typeface="Consolas"/>
                <a:cs typeface="Consolas"/>
              </a:rPr>
              <a:t>" qui est initialement cachée dès l'entrée sur la page et qui contient des informations sur le site web.</a:t>
            </a:r>
          </a:p>
          <a:p>
            <a:pPr marL="12700" marR="5080">
              <a:lnSpc>
                <a:spcPct val="100800"/>
              </a:lnSpc>
              <a:spcBef>
                <a:spcPts val="95"/>
              </a:spcBef>
            </a:pPr>
            <a:endParaRPr lang="fr-FR" sz="2500" spc="-20" dirty="0">
              <a:solidFill>
                <a:srgbClr val="FFFFFF"/>
              </a:solidFill>
              <a:latin typeface="Consolas"/>
              <a:cs typeface="Consolas"/>
            </a:endParaRPr>
          </a:p>
          <a:p>
            <a:pPr marL="12700" marR="5080">
              <a:lnSpc>
                <a:spcPct val="100800"/>
              </a:lnSpc>
              <a:spcBef>
                <a:spcPts val="95"/>
              </a:spcBef>
            </a:pPr>
            <a:r>
              <a:rPr lang="fr-FR" sz="2500" spc="-20" dirty="0">
                <a:solidFill>
                  <a:srgbClr val="FFFFFF"/>
                </a:solidFill>
                <a:latin typeface="Consolas"/>
                <a:cs typeface="Consolas"/>
              </a:rPr>
              <a:t>Enfin, la dernière div est un formulaire qui comporte trois champs et un champ caché pour l'identifiant.</a:t>
            </a:r>
            <a:endParaRPr sz="2500" dirty="0">
              <a:latin typeface="Consolas"/>
              <a:cs typeface="Consolas"/>
            </a:endParaRPr>
          </a:p>
        </p:txBody>
      </p:sp>
      <p:pic>
        <p:nvPicPr>
          <p:cNvPr id="8" name="Picture 7">
            <a:extLst>
              <a:ext uri="{FF2B5EF4-FFF2-40B4-BE49-F238E27FC236}">
                <a16:creationId xmlns:a16="http://schemas.microsoft.com/office/drawing/2014/main" id="{1B7A81C8-8CED-5B85-B2DD-B3C98B7BB8E2}"/>
              </a:ext>
            </a:extLst>
          </p:cNvPr>
          <p:cNvPicPr>
            <a:picLocks noChangeAspect="1"/>
          </p:cNvPicPr>
          <p:nvPr/>
        </p:nvPicPr>
        <p:blipFill>
          <a:blip r:embed="rId2"/>
          <a:stretch>
            <a:fillRect/>
          </a:stretch>
        </p:blipFill>
        <p:spPr>
          <a:xfrm>
            <a:off x="952264" y="1349063"/>
            <a:ext cx="8425807" cy="8258487"/>
          </a:xfrm>
          <a:prstGeom prst="rect">
            <a:avLst/>
          </a:prstGeom>
        </p:spPr>
      </p:pic>
    </p:spTree>
    <p:extLst>
      <p:ext uri="{BB962C8B-B14F-4D97-AF65-F5344CB8AC3E}">
        <p14:creationId xmlns:p14="http://schemas.microsoft.com/office/powerpoint/2010/main" val="3873729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21836" y="1064711"/>
            <a:ext cx="15442565" cy="8155940"/>
            <a:chOff x="1421836" y="1064711"/>
            <a:chExt cx="15442565" cy="8155940"/>
          </a:xfrm>
        </p:grpSpPr>
        <p:sp>
          <p:nvSpPr>
            <p:cNvPr id="4" name="object 4"/>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a:spLocks noGrp="1"/>
          </p:cNvSpPr>
          <p:nvPr>
            <p:ph type="body" idx="1"/>
          </p:nvPr>
        </p:nvSpPr>
        <p:spPr>
          <a:xfrm>
            <a:off x="3768052" y="2564527"/>
            <a:ext cx="10750132" cy="1038746"/>
          </a:xfrm>
          <a:prstGeom prst="rect">
            <a:avLst/>
          </a:prstGeom>
        </p:spPr>
        <p:txBody>
          <a:bodyPr vert="horz" wrap="square" lIns="0" tIns="15240" rIns="0" bIns="0" rtlCol="0">
            <a:spAutoFit/>
          </a:bodyPr>
          <a:lstStyle/>
          <a:p>
            <a:pPr marL="12700" marR="5080" algn="ctr">
              <a:lnSpc>
                <a:spcPct val="100099"/>
              </a:lnSpc>
              <a:spcBef>
                <a:spcPts val="120"/>
              </a:spcBef>
            </a:pPr>
            <a:r>
              <a:rPr lang="en-US" spc="-55" dirty="0"/>
              <a:t>Les </a:t>
            </a:r>
            <a:r>
              <a:rPr lang="en-US" spc="-55" dirty="0" err="1"/>
              <a:t>requêtes</a:t>
            </a:r>
            <a:r>
              <a:rPr lang="en-US" spc="-55" dirty="0"/>
              <a:t> HTTP</a:t>
            </a:r>
          </a:p>
        </p:txBody>
      </p:sp>
      <p:sp>
        <p:nvSpPr>
          <p:cNvPr id="11" name="object 11"/>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425" dirty="0">
                <a:solidFill>
                  <a:srgbClr val="00FFFF"/>
                </a:solidFill>
                <a:latin typeface="Cambria"/>
                <a:cs typeface="Cambria"/>
              </a:rPr>
              <a:t>⥫</a:t>
            </a:r>
            <a:endParaRPr sz="9600" dirty="0">
              <a:latin typeface="Cambria"/>
              <a:cs typeface="Cambria"/>
            </a:endParaRPr>
          </a:p>
        </p:txBody>
      </p:sp>
      <p:sp>
        <p:nvSpPr>
          <p:cNvPr id="10" name="object 17">
            <a:extLst>
              <a:ext uri="{FF2B5EF4-FFF2-40B4-BE49-F238E27FC236}">
                <a16:creationId xmlns:a16="http://schemas.microsoft.com/office/drawing/2014/main" id="{794A56D9-D288-FD87-5457-2F4549ED7470}"/>
              </a:ext>
            </a:extLst>
          </p:cNvPr>
          <p:cNvSpPr txBox="1"/>
          <p:nvPr/>
        </p:nvSpPr>
        <p:spPr>
          <a:xfrm>
            <a:off x="2038400" y="4219326"/>
            <a:ext cx="13804469" cy="3800912"/>
          </a:xfrm>
          <a:prstGeom prst="rect">
            <a:avLst/>
          </a:prstGeom>
        </p:spPr>
        <p:txBody>
          <a:bodyPr vert="horz" wrap="square" lIns="0" tIns="13335" rIns="0" bIns="0" rtlCol="0">
            <a:spAutoFit/>
          </a:bodyPr>
          <a:lstStyle/>
          <a:p>
            <a:pPr marL="12700" marR="5080" algn="ctr">
              <a:lnSpc>
                <a:spcPct val="100600"/>
              </a:lnSpc>
              <a:spcBef>
                <a:spcPts val="105"/>
              </a:spcBef>
            </a:pPr>
            <a:r>
              <a:rPr lang="fr-FR" sz="3500" spc="-15" dirty="0">
                <a:solidFill>
                  <a:srgbClr val="FFFFFF"/>
                </a:solidFill>
                <a:latin typeface="Consolas"/>
                <a:cs typeface="Consolas"/>
              </a:rPr>
              <a:t>Les requêtes HTTP sont des messages envoyés par un client (tel qu'un navigateur web) à un serveur web pour demander des ressources, telles que des pages HTML, des images, des scripts, etc. Ces requêtes suivent un format standardisé et contiennent des informations telles que le type de méthode (GET, POST, etc.), l'URL de la ressource demandée et les en-têtes HTTP.</a:t>
            </a:r>
            <a:endParaRPr lang="en-US" sz="3500" dirty="0">
              <a:latin typeface="Consolas"/>
              <a:cs typeface="Consolas"/>
            </a:endParaRPr>
          </a:p>
        </p:txBody>
      </p:sp>
    </p:spTree>
    <p:extLst>
      <p:ext uri="{BB962C8B-B14F-4D97-AF65-F5344CB8AC3E}">
        <p14:creationId xmlns:p14="http://schemas.microsoft.com/office/powerpoint/2010/main" val="2191200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21836" y="1064711"/>
            <a:ext cx="15442565" cy="8155940"/>
            <a:chOff x="1421836" y="1064711"/>
            <a:chExt cx="15442565" cy="8155940"/>
          </a:xfrm>
        </p:grpSpPr>
        <p:sp>
          <p:nvSpPr>
            <p:cNvPr id="4" name="object 4"/>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a:spLocks noGrp="1"/>
          </p:cNvSpPr>
          <p:nvPr>
            <p:ph type="body" idx="1"/>
          </p:nvPr>
        </p:nvSpPr>
        <p:spPr>
          <a:xfrm>
            <a:off x="3698649" y="2076407"/>
            <a:ext cx="10750132" cy="1038746"/>
          </a:xfrm>
          <a:prstGeom prst="rect">
            <a:avLst/>
          </a:prstGeom>
        </p:spPr>
        <p:txBody>
          <a:bodyPr vert="horz" wrap="square" lIns="0" tIns="15240" rIns="0" bIns="0" rtlCol="0">
            <a:spAutoFit/>
          </a:bodyPr>
          <a:lstStyle/>
          <a:p>
            <a:pPr marL="12700" marR="5080" algn="ctr">
              <a:lnSpc>
                <a:spcPct val="100099"/>
              </a:lnSpc>
              <a:spcBef>
                <a:spcPts val="120"/>
              </a:spcBef>
            </a:pPr>
            <a:r>
              <a:rPr lang="en-US" spc="-55" dirty="0" err="1"/>
              <a:t>XMLHttpRequest</a:t>
            </a:r>
            <a:endParaRPr lang="en-US" spc="-55" dirty="0"/>
          </a:p>
        </p:txBody>
      </p:sp>
      <p:sp>
        <p:nvSpPr>
          <p:cNvPr id="10" name="object 17">
            <a:extLst>
              <a:ext uri="{FF2B5EF4-FFF2-40B4-BE49-F238E27FC236}">
                <a16:creationId xmlns:a16="http://schemas.microsoft.com/office/drawing/2014/main" id="{794A56D9-D288-FD87-5457-2F4549ED7470}"/>
              </a:ext>
            </a:extLst>
          </p:cNvPr>
          <p:cNvSpPr txBox="1"/>
          <p:nvPr/>
        </p:nvSpPr>
        <p:spPr>
          <a:xfrm>
            <a:off x="2906836" y="3284271"/>
            <a:ext cx="12712319" cy="5591211"/>
          </a:xfrm>
          <a:prstGeom prst="rect">
            <a:avLst/>
          </a:prstGeom>
        </p:spPr>
        <p:txBody>
          <a:bodyPr vert="horz" wrap="square" lIns="0" tIns="13335" rIns="0" bIns="0" rtlCol="0">
            <a:spAutoFit/>
          </a:bodyPr>
          <a:lstStyle/>
          <a:p>
            <a:pPr marL="12700" marR="5080" algn="ctr">
              <a:lnSpc>
                <a:spcPct val="100600"/>
              </a:lnSpc>
              <a:spcBef>
                <a:spcPts val="105"/>
              </a:spcBef>
            </a:pPr>
            <a:r>
              <a:rPr lang="fr-FR" sz="3000" spc="-15" dirty="0" err="1">
                <a:solidFill>
                  <a:srgbClr val="FFFFFF"/>
                </a:solidFill>
                <a:latin typeface="Consolas"/>
                <a:cs typeface="Consolas"/>
              </a:rPr>
              <a:t>XMLHttpRequest</a:t>
            </a:r>
            <a:r>
              <a:rPr lang="fr-FR" sz="3000" spc="-15" dirty="0">
                <a:solidFill>
                  <a:srgbClr val="FFFFFF"/>
                </a:solidFill>
                <a:latin typeface="Consolas"/>
                <a:cs typeface="Consolas"/>
              </a:rPr>
              <a:t> (XHR) est un objet JavaScript qui permet d'effectuer des requêtes HTTP asynchrones depuis une page web. Il permet d'envoyer des requêtes au serveur web sans recharger la page entière, ce qui permet de créer des applications web dynamiques et interactives. Avec </a:t>
            </a:r>
            <a:r>
              <a:rPr lang="fr-FR" sz="3000" spc="-15" dirty="0" err="1">
                <a:solidFill>
                  <a:srgbClr val="FFFFFF"/>
                </a:solidFill>
                <a:latin typeface="Consolas"/>
                <a:cs typeface="Consolas"/>
              </a:rPr>
              <a:t>XMLHttpRequest</a:t>
            </a:r>
            <a:r>
              <a:rPr lang="fr-FR" sz="3000" spc="-15" dirty="0">
                <a:solidFill>
                  <a:srgbClr val="FFFFFF"/>
                </a:solidFill>
                <a:latin typeface="Consolas"/>
                <a:cs typeface="Consolas"/>
              </a:rPr>
              <a:t>, les données peuvent être envoyées au serveur et les réponses peuvent être reçues de manière asynchrone, ce qui signifie que la page web peut continuer à fonctionner normalement pendant que la requête est en cours de traitement. Cela permet de créer des interfaces utilisateur réactives qui répondent rapidement aux actions de l'utilisateur.</a:t>
            </a:r>
            <a:endParaRPr lang="en-US" sz="3000" dirty="0">
              <a:latin typeface="Consolas"/>
              <a:cs typeface="Consolas"/>
            </a:endParaRPr>
          </a:p>
        </p:txBody>
      </p:sp>
    </p:spTree>
    <p:extLst>
      <p:ext uri="{BB962C8B-B14F-4D97-AF65-F5344CB8AC3E}">
        <p14:creationId xmlns:p14="http://schemas.microsoft.com/office/powerpoint/2010/main" val="3600606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267" y="1416050"/>
            <a:ext cx="16672967" cy="680956"/>
          </a:xfrm>
          <a:prstGeom prst="rect">
            <a:avLst/>
          </a:prstGeom>
        </p:spPr>
        <p:txBody>
          <a:bodyPr vert="horz" wrap="square" lIns="0" tIns="11430" rIns="0" bIns="0" rtlCol="0">
            <a:spAutoFit/>
          </a:bodyPr>
          <a:lstStyle/>
          <a:p>
            <a:pPr marL="8607425">
              <a:lnSpc>
                <a:spcPct val="100000"/>
              </a:lnSpc>
              <a:spcBef>
                <a:spcPts val="90"/>
              </a:spcBef>
            </a:pPr>
            <a:r>
              <a:rPr lang="en-US" sz="4350" spc="-65" dirty="0"/>
              <a:t>La function ‘</a:t>
            </a:r>
            <a:r>
              <a:rPr lang="en-US" sz="4350" spc="-65" dirty="0" err="1"/>
              <a:t>loadProducts</a:t>
            </a:r>
            <a:r>
              <a:rPr lang="en-US" sz="4350" spc="-65" dirty="0"/>
              <a:t>’:</a:t>
            </a:r>
            <a:endParaRPr sz="4350" spc="-65" dirty="0"/>
          </a:p>
        </p:txBody>
      </p:sp>
      <p:sp>
        <p:nvSpPr>
          <p:cNvPr id="4" name="object 4"/>
          <p:cNvSpPr txBox="1"/>
          <p:nvPr/>
        </p:nvSpPr>
        <p:spPr>
          <a:xfrm>
            <a:off x="9156700" y="2325606"/>
            <a:ext cx="7289800" cy="7457234"/>
          </a:xfrm>
          <a:prstGeom prst="rect">
            <a:avLst/>
          </a:prstGeom>
        </p:spPr>
        <p:txBody>
          <a:bodyPr vert="horz" wrap="square" lIns="0" tIns="12065" rIns="0" bIns="0" rtlCol="0">
            <a:spAutoFit/>
          </a:bodyPr>
          <a:lstStyle/>
          <a:p>
            <a:pPr marL="12700" marR="5080">
              <a:lnSpc>
                <a:spcPct val="100800"/>
              </a:lnSpc>
              <a:spcBef>
                <a:spcPts val="95"/>
              </a:spcBef>
            </a:pPr>
            <a:r>
              <a:rPr lang="fr-FR" sz="2500" spc="-20" dirty="0">
                <a:solidFill>
                  <a:srgbClr val="FFFFFF"/>
                </a:solidFill>
                <a:latin typeface="Consolas"/>
                <a:cs typeface="Consolas"/>
              </a:rPr>
              <a:t>1- Crée un nouvel objet </a:t>
            </a:r>
            <a:r>
              <a:rPr lang="fr-FR" sz="2500" spc="-20" dirty="0" err="1">
                <a:solidFill>
                  <a:srgbClr val="FFFFFF"/>
                </a:solidFill>
                <a:latin typeface="Consolas"/>
                <a:cs typeface="Consolas"/>
              </a:rPr>
              <a:t>XMLHttpRequest</a:t>
            </a:r>
            <a:r>
              <a:rPr lang="fr-FR" sz="2500" spc="-20" dirty="0">
                <a:solidFill>
                  <a:srgbClr val="FFFFFF"/>
                </a:solidFill>
                <a:latin typeface="Consolas"/>
                <a:cs typeface="Consolas"/>
              </a:rPr>
              <a:t>.</a:t>
            </a:r>
          </a:p>
          <a:p>
            <a:pPr marL="12700" marR="5080">
              <a:lnSpc>
                <a:spcPct val="100800"/>
              </a:lnSpc>
              <a:spcBef>
                <a:spcPts val="95"/>
              </a:spcBef>
            </a:pPr>
            <a:r>
              <a:rPr lang="fr-FR" sz="2500" spc="-20" dirty="0">
                <a:solidFill>
                  <a:srgbClr val="FFFFFF"/>
                </a:solidFill>
                <a:latin typeface="Consolas"/>
                <a:cs typeface="Consolas"/>
              </a:rPr>
              <a:t>2- Nous l'ouvrons avec l'URL du fichier PHP.</a:t>
            </a:r>
          </a:p>
          <a:p>
            <a:pPr marL="12700" marR="5080">
              <a:lnSpc>
                <a:spcPct val="100800"/>
              </a:lnSpc>
              <a:spcBef>
                <a:spcPts val="95"/>
              </a:spcBef>
            </a:pPr>
            <a:r>
              <a:rPr lang="fr-FR" sz="2500" spc="-20" dirty="0">
                <a:solidFill>
                  <a:srgbClr val="FFFFFF"/>
                </a:solidFill>
                <a:latin typeface="Consolas"/>
                <a:cs typeface="Consolas"/>
              </a:rPr>
              <a:t>3- Dans la méthode </a:t>
            </a:r>
            <a:r>
              <a:rPr lang="fr-FR" sz="2500" spc="-20" dirty="0" err="1">
                <a:solidFill>
                  <a:srgbClr val="FFFFFF"/>
                </a:solidFill>
                <a:latin typeface="Consolas"/>
                <a:cs typeface="Consolas"/>
              </a:rPr>
              <a:t>onload</a:t>
            </a:r>
            <a:r>
              <a:rPr lang="fr-FR" sz="2500" spc="-20" dirty="0">
                <a:solidFill>
                  <a:srgbClr val="FFFFFF"/>
                </a:solidFill>
                <a:latin typeface="Consolas"/>
                <a:cs typeface="Consolas"/>
              </a:rPr>
              <a:t>, nous obtenons la réponse et la passons en argument à la fonction </a:t>
            </a:r>
            <a:r>
              <a:rPr lang="fr-FR" sz="2500" spc="-20" dirty="0" err="1">
                <a:solidFill>
                  <a:srgbClr val="FFFFFF"/>
                </a:solidFill>
                <a:latin typeface="Consolas"/>
                <a:cs typeface="Consolas"/>
              </a:rPr>
              <a:t>JSON.parse</a:t>
            </a:r>
            <a:r>
              <a:rPr lang="fr-FR" sz="2500" spc="-20" dirty="0">
                <a:solidFill>
                  <a:srgbClr val="FFFFFF"/>
                </a:solidFill>
                <a:latin typeface="Consolas"/>
                <a:cs typeface="Consolas"/>
              </a:rPr>
              <a:t> qui prend une chaîne JSON et retourne un objet JavaScript.</a:t>
            </a:r>
          </a:p>
          <a:p>
            <a:pPr marL="12700" marR="5080">
              <a:lnSpc>
                <a:spcPct val="100800"/>
              </a:lnSpc>
              <a:spcBef>
                <a:spcPts val="95"/>
              </a:spcBef>
            </a:pPr>
            <a:r>
              <a:rPr lang="fr-FR" sz="2500" spc="-20" dirty="0">
                <a:solidFill>
                  <a:srgbClr val="FFFFFF"/>
                </a:solidFill>
                <a:latin typeface="Consolas"/>
                <a:cs typeface="Consolas"/>
              </a:rPr>
              <a:t>4- </a:t>
            </a:r>
            <a:r>
              <a:rPr lang="fr-FR" sz="2500" spc="-20" dirty="0" err="1">
                <a:solidFill>
                  <a:srgbClr val="FFFFFF"/>
                </a:solidFill>
                <a:latin typeface="Consolas"/>
                <a:cs typeface="Consolas"/>
              </a:rPr>
              <a:t>products.replaceChildren</a:t>
            </a:r>
            <a:r>
              <a:rPr lang="fr-FR" sz="2500" spc="-20" dirty="0">
                <a:solidFill>
                  <a:srgbClr val="FFFFFF"/>
                </a:solidFill>
                <a:latin typeface="Consolas"/>
                <a:cs typeface="Consolas"/>
              </a:rPr>
              <a:t> vide la div des produits.</a:t>
            </a:r>
          </a:p>
          <a:p>
            <a:pPr marL="12700" marR="5080">
              <a:lnSpc>
                <a:spcPct val="100800"/>
              </a:lnSpc>
              <a:spcBef>
                <a:spcPts val="95"/>
              </a:spcBef>
            </a:pPr>
            <a:r>
              <a:rPr lang="fr-FR" sz="2500" spc="-20" dirty="0">
                <a:solidFill>
                  <a:srgbClr val="FFFFFF"/>
                </a:solidFill>
                <a:latin typeface="Consolas"/>
                <a:cs typeface="Consolas"/>
              </a:rPr>
              <a:t>5- En ajoutant un ‘</a:t>
            </a:r>
            <a:r>
              <a:rPr lang="fr-FR" sz="2500" spc="-20" dirty="0" err="1">
                <a:solidFill>
                  <a:srgbClr val="FFFFFF"/>
                </a:solidFill>
                <a:latin typeface="Consolas"/>
                <a:cs typeface="Consolas"/>
              </a:rPr>
              <a:t>eventlistner</a:t>
            </a:r>
            <a:r>
              <a:rPr lang="fr-FR" sz="2500" spc="-20" dirty="0">
                <a:solidFill>
                  <a:srgbClr val="FFFFFF"/>
                </a:solidFill>
                <a:latin typeface="Consolas"/>
                <a:cs typeface="Consolas"/>
              </a:rPr>
              <a:t>’ au bouton "</a:t>
            </a:r>
            <a:r>
              <a:rPr lang="fr-FR" sz="2500" spc="-20" dirty="0" err="1">
                <a:solidFill>
                  <a:srgbClr val="FFFFFF"/>
                </a:solidFill>
                <a:latin typeface="Consolas"/>
                <a:cs typeface="Consolas"/>
              </a:rPr>
              <a:t>edit</a:t>
            </a:r>
            <a:r>
              <a:rPr lang="fr-FR" sz="2500" spc="-20" dirty="0">
                <a:solidFill>
                  <a:srgbClr val="FFFFFF"/>
                </a:solidFill>
                <a:latin typeface="Consolas"/>
                <a:cs typeface="Consolas"/>
              </a:rPr>
              <a:t>", nous pouvons récupérer les données du produit et les placer dans le formulaire, tout en définissant la valeur de l'identifiant pour différencier les appels à </a:t>
            </a:r>
            <a:r>
              <a:rPr lang="fr-FR" sz="2500" spc="-20" dirty="0" err="1">
                <a:solidFill>
                  <a:srgbClr val="FFFFFF"/>
                </a:solidFill>
                <a:latin typeface="Consolas"/>
                <a:cs typeface="Consolas"/>
              </a:rPr>
              <a:t>addProduct</a:t>
            </a:r>
            <a:r>
              <a:rPr lang="fr-FR" sz="2500" spc="-20" dirty="0">
                <a:solidFill>
                  <a:srgbClr val="FFFFFF"/>
                </a:solidFill>
                <a:latin typeface="Consolas"/>
                <a:cs typeface="Consolas"/>
              </a:rPr>
              <a:t>() et </a:t>
            </a:r>
            <a:r>
              <a:rPr lang="fr-FR" sz="2500" spc="-20" dirty="0" err="1">
                <a:solidFill>
                  <a:srgbClr val="FFFFFF"/>
                </a:solidFill>
                <a:latin typeface="Consolas"/>
                <a:cs typeface="Consolas"/>
              </a:rPr>
              <a:t>updateProduct</a:t>
            </a:r>
            <a:r>
              <a:rPr lang="fr-FR" sz="2500" spc="-20" dirty="0">
                <a:solidFill>
                  <a:srgbClr val="FFFFFF"/>
                </a:solidFill>
                <a:latin typeface="Consolas"/>
                <a:cs typeface="Consolas"/>
              </a:rPr>
              <a:t>().</a:t>
            </a:r>
          </a:p>
          <a:p>
            <a:pPr marL="12700" marR="5080">
              <a:lnSpc>
                <a:spcPct val="100800"/>
              </a:lnSpc>
              <a:spcBef>
                <a:spcPts val="95"/>
              </a:spcBef>
            </a:pPr>
            <a:endParaRPr lang="fr-FR" sz="2500" spc="-20" dirty="0">
              <a:solidFill>
                <a:srgbClr val="FFFFFF"/>
              </a:solidFill>
              <a:latin typeface="Consolas"/>
              <a:cs typeface="Consolas"/>
            </a:endParaRPr>
          </a:p>
          <a:p>
            <a:pPr marL="12700" marR="5080">
              <a:lnSpc>
                <a:spcPct val="100800"/>
              </a:lnSpc>
              <a:spcBef>
                <a:spcPts val="95"/>
              </a:spcBef>
            </a:pPr>
            <a:r>
              <a:rPr lang="fr-FR" sz="2500" spc="-20" dirty="0">
                <a:solidFill>
                  <a:srgbClr val="FFFFFF"/>
                </a:solidFill>
                <a:latin typeface="Consolas"/>
                <a:cs typeface="Consolas"/>
              </a:rPr>
              <a:t>Ensuite, une boucle pour chaque élément d dans les données crée une div appelée </a:t>
            </a:r>
            <a:r>
              <a:rPr lang="fr-FR" sz="2500" spc="-20" dirty="0" err="1">
                <a:solidFill>
                  <a:srgbClr val="FFFFFF"/>
                </a:solidFill>
                <a:latin typeface="Consolas"/>
                <a:cs typeface="Consolas"/>
              </a:rPr>
              <a:t>produitDiv</a:t>
            </a:r>
            <a:r>
              <a:rPr lang="fr-FR" sz="2500" spc="-20" dirty="0">
                <a:solidFill>
                  <a:srgbClr val="FFFFFF"/>
                </a:solidFill>
                <a:latin typeface="Consolas"/>
                <a:cs typeface="Consolas"/>
              </a:rPr>
              <a:t> avec </a:t>
            </a:r>
            <a:r>
              <a:rPr lang="fr-FR" sz="2500" spc="-20" dirty="0" err="1">
                <a:solidFill>
                  <a:srgbClr val="FFFFFF"/>
                </a:solidFill>
                <a:latin typeface="Consolas"/>
                <a:cs typeface="Consolas"/>
              </a:rPr>
              <a:t>appendChild</a:t>
            </a:r>
            <a:r>
              <a:rPr lang="fr-FR" sz="2500" spc="-20" dirty="0">
                <a:solidFill>
                  <a:srgbClr val="FFFFFF"/>
                </a:solidFill>
                <a:latin typeface="Consolas"/>
                <a:cs typeface="Consolas"/>
              </a:rPr>
              <a:t>.</a:t>
            </a:r>
          </a:p>
        </p:txBody>
      </p:sp>
      <p:pic>
        <p:nvPicPr>
          <p:cNvPr id="7" name="Picture 6">
            <a:extLst>
              <a:ext uri="{FF2B5EF4-FFF2-40B4-BE49-F238E27FC236}">
                <a16:creationId xmlns:a16="http://schemas.microsoft.com/office/drawing/2014/main" id="{FA94E7E2-CA86-FA78-5111-7E2CC08631F7}"/>
              </a:ext>
            </a:extLst>
          </p:cNvPr>
          <p:cNvPicPr>
            <a:picLocks noChangeAspect="1"/>
          </p:cNvPicPr>
          <p:nvPr/>
        </p:nvPicPr>
        <p:blipFill>
          <a:blip r:embed="rId2"/>
          <a:stretch>
            <a:fillRect/>
          </a:stretch>
        </p:blipFill>
        <p:spPr>
          <a:xfrm>
            <a:off x="813866" y="1187450"/>
            <a:ext cx="7773485" cy="8685203"/>
          </a:xfrm>
          <a:prstGeom prst="rect">
            <a:avLst/>
          </a:prstGeom>
        </p:spPr>
      </p:pic>
    </p:spTree>
    <p:extLst>
      <p:ext uri="{BB962C8B-B14F-4D97-AF65-F5344CB8AC3E}">
        <p14:creationId xmlns:p14="http://schemas.microsoft.com/office/powerpoint/2010/main" val="259585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TotalTime>
  <Words>1047</Words>
  <Application>Microsoft Office PowerPoint</Application>
  <PresentationFormat>Custom</PresentationFormat>
  <Paragraphs>54</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Cambria</vt:lpstr>
      <vt:lpstr>Consolas</vt:lpstr>
      <vt:lpstr>Office Theme</vt:lpstr>
      <vt:lpstr>⥫</vt:lpstr>
      <vt:lpstr>Introduction :</vt:lpstr>
      <vt:lpstr>Voici La fonctionnement de site</vt:lpstr>
      <vt:lpstr>La base de données :</vt:lpstr>
      <vt:lpstr>PowerPoint Presentation</vt:lpstr>
      <vt:lpstr>le fichier HTML :</vt:lpstr>
      <vt:lpstr>⥫</vt:lpstr>
      <vt:lpstr>PowerPoint Presentation</vt:lpstr>
      <vt:lpstr>La function ‘loadProducts’:</vt:lpstr>
      <vt:lpstr>PowerPoint Presentation</vt:lpstr>
      <vt:lpstr>Les function ‘update &amp; delete’:</vt:lpstr>
      <vt:lpstr>PowerPoint Presentation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driss wirzgane</cp:lastModifiedBy>
  <cp:revision>11</cp:revision>
  <dcterms:created xsi:type="dcterms:W3CDTF">2024-05-22T20:16:37Z</dcterms:created>
  <dcterms:modified xsi:type="dcterms:W3CDTF">2024-05-23T23:41:10Z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2024-05-22T00:00:00Z</vt:filetime>
  </property>
  <property fmtid="{D5CDD505-2E9C-101B-9397-08002B2CF9AE}" pid="3" name="Creator">
    <vt:lpwstr>Chromium</vt:lpwstr>
  </property>
  <property fmtid="{D5CDD505-2E9C-101B-9397-08002B2CF9AE}" pid="4" name="LastSaved">
    <vt:filetime>2024-05-22T00:00:00Z</vt:filetime>
  </property>
</Properties>
</file>